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8"/>
  </p:notesMasterIdLst>
  <p:sldIdLst>
    <p:sldId id="259" r:id="rId2"/>
    <p:sldId id="369" r:id="rId3"/>
    <p:sldId id="841" r:id="rId4"/>
    <p:sldId id="803" r:id="rId5"/>
    <p:sldId id="835" r:id="rId6"/>
    <p:sldId id="836" r:id="rId7"/>
    <p:sldId id="403" r:id="rId8"/>
    <p:sldId id="404" r:id="rId9"/>
    <p:sldId id="365" r:id="rId10"/>
    <p:sldId id="405" r:id="rId11"/>
    <p:sldId id="368" r:id="rId12"/>
    <p:sldId id="406" r:id="rId13"/>
    <p:sldId id="367" r:id="rId14"/>
    <p:sldId id="303" r:id="rId15"/>
    <p:sldId id="407" r:id="rId16"/>
    <p:sldId id="363" r:id="rId17"/>
    <p:sldId id="359" r:id="rId18"/>
    <p:sldId id="341" r:id="rId19"/>
    <p:sldId id="360" r:id="rId20"/>
    <p:sldId id="349" r:id="rId21"/>
    <p:sldId id="361" r:id="rId22"/>
    <p:sldId id="409" r:id="rId23"/>
    <p:sldId id="348" r:id="rId24"/>
    <p:sldId id="410" r:id="rId25"/>
    <p:sldId id="343" r:id="rId26"/>
    <p:sldId id="411" r:id="rId27"/>
    <p:sldId id="412" r:id="rId28"/>
    <p:sldId id="385" r:id="rId29"/>
    <p:sldId id="386" r:id="rId30"/>
    <p:sldId id="387" r:id="rId31"/>
    <p:sldId id="414" r:id="rId32"/>
    <p:sldId id="415" r:id="rId33"/>
    <p:sldId id="389" r:id="rId34"/>
    <p:sldId id="390" r:id="rId35"/>
    <p:sldId id="391" r:id="rId36"/>
    <p:sldId id="393" r:id="rId37"/>
    <p:sldId id="394" r:id="rId38"/>
    <p:sldId id="417" r:id="rId39"/>
    <p:sldId id="395" r:id="rId40"/>
    <p:sldId id="396" r:id="rId41"/>
    <p:sldId id="397" r:id="rId42"/>
    <p:sldId id="420" r:id="rId43"/>
    <p:sldId id="398" r:id="rId44"/>
    <p:sldId id="421" r:id="rId45"/>
    <p:sldId id="399" r:id="rId46"/>
    <p:sldId id="422" r:id="rId47"/>
    <p:sldId id="400" r:id="rId48"/>
    <p:sldId id="401" r:id="rId49"/>
    <p:sldId id="423" r:id="rId50"/>
    <p:sldId id="402" r:id="rId51"/>
    <p:sldId id="844" r:id="rId52"/>
    <p:sldId id="845" r:id="rId53"/>
    <p:sldId id="846" r:id="rId54"/>
    <p:sldId id="847" r:id="rId55"/>
    <p:sldId id="424" r:id="rId56"/>
    <p:sldId id="370" r:id="rId57"/>
  </p:sldIdLst>
  <p:sldSz cx="9144000" cy="5143500" type="screen16x9"/>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36">
          <p15:clr>
            <a:srgbClr val="A4A3A4"/>
          </p15:clr>
        </p15:guide>
        <p15:guide id="2" pos="287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330E"/>
    <a:srgbClr val="CE0000"/>
    <a:srgbClr val="FFD300"/>
    <a:srgbClr val="4C6E93"/>
    <a:srgbClr val="0B0D6B"/>
    <a:srgbClr val="0E1184"/>
    <a:srgbClr val="F2F22C"/>
    <a:srgbClr val="DCE01C"/>
    <a:srgbClr val="122A88"/>
    <a:srgbClr val="E956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73"/>
    <p:restoredTop sz="94660"/>
  </p:normalViewPr>
  <p:slideViewPr>
    <p:cSldViewPr showGuides="1">
      <p:cViewPr varScale="1">
        <p:scale>
          <a:sx n="97" d="100"/>
          <a:sy n="97" d="100"/>
        </p:scale>
        <p:origin x="152" y="64"/>
      </p:cViewPr>
      <p:guideLst>
        <p:guide orient="horz" pos="1636"/>
        <p:guide pos="287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BCAC6A-172C-453A-B677-1A0E936BC46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D4D5BB0E-55F7-45F4-9785-7474DA1736E7}">
      <dgm:prSet/>
      <dgm:spPr/>
      <dgm:t>
        <a:bodyPr/>
        <a:lstStyle/>
        <a:p>
          <a:r>
            <a:rPr lang="en-US" altLang="zh-CN" b="1" i="0" baseline="0" dirty="0"/>
            <a:t>          </a:t>
          </a:r>
          <a:r>
            <a:rPr lang="zh-CN" b="1" i="0" baseline="0" dirty="0"/>
            <a:t>绿色施工是指工程建设中，在保证质量、安全等基本要求的前提下，通过科学管理和技术进步，最大限度地节约资源与减少对环境负面影响的施工活动，实现四节一环保。</a:t>
          </a:r>
          <a:endParaRPr lang="zh-CN" dirty="0"/>
        </a:p>
      </dgm:t>
    </dgm:pt>
    <dgm:pt modelId="{9EBF156C-5090-45EB-A71B-B1FBBC456C4F}" type="parTrans" cxnId="{700F2F2F-0041-4707-BA0C-E446458DD6D4}">
      <dgm:prSet/>
      <dgm:spPr/>
      <dgm:t>
        <a:bodyPr/>
        <a:lstStyle/>
        <a:p>
          <a:endParaRPr lang="zh-CN" altLang="en-US"/>
        </a:p>
      </dgm:t>
    </dgm:pt>
    <dgm:pt modelId="{7B0AE384-6C70-42EA-B69F-7C297CC51EF5}" type="sibTrans" cxnId="{700F2F2F-0041-4707-BA0C-E446458DD6D4}">
      <dgm:prSet/>
      <dgm:spPr/>
      <dgm:t>
        <a:bodyPr/>
        <a:lstStyle/>
        <a:p>
          <a:endParaRPr lang="zh-CN" altLang="en-US"/>
        </a:p>
      </dgm:t>
    </dgm:pt>
    <dgm:pt modelId="{D4EC2265-FEFB-4639-AE0D-F671FD6C10C9}">
      <dgm:prSet/>
      <dgm:spPr/>
      <dgm:t>
        <a:bodyPr/>
        <a:lstStyle/>
        <a:p>
          <a:r>
            <a:rPr lang="en-US" b="1" i="0" baseline="0"/>
            <a:t>《</a:t>
          </a:r>
          <a:r>
            <a:rPr lang="zh-CN" b="1" i="0" baseline="0"/>
            <a:t>绿色施工导则</a:t>
          </a:r>
          <a:r>
            <a:rPr lang="en-US" b="1" i="0" baseline="0"/>
            <a:t>》</a:t>
          </a:r>
          <a:r>
            <a:rPr lang="zh-CN" b="1" i="0" baseline="0"/>
            <a:t>由中华人民共和国建设部</a:t>
          </a:r>
          <a:r>
            <a:rPr lang="en-US" b="1" i="0" baseline="0"/>
            <a:t>2017</a:t>
          </a:r>
          <a:r>
            <a:rPr lang="zh-CN" b="1" i="0" baseline="0"/>
            <a:t>年</a:t>
          </a:r>
          <a:r>
            <a:rPr lang="en-US" b="1" i="0" baseline="0"/>
            <a:t>9</a:t>
          </a:r>
          <a:r>
            <a:rPr lang="zh-CN" b="1" i="0" baseline="0"/>
            <a:t>月</a:t>
          </a:r>
          <a:r>
            <a:rPr lang="en-US" b="1" i="0" baseline="0"/>
            <a:t>10</a:t>
          </a:r>
          <a:r>
            <a:rPr lang="zh-CN" b="1" i="0" baseline="0"/>
            <a:t>日发布  </a:t>
          </a:r>
          <a:endParaRPr lang="zh-CN"/>
        </a:p>
      </dgm:t>
    </dgm:pt>
    <dgm:pt modelId="{A22E6724-EBA7-40C9-B06A-EE7BDE52A412}" type="parTrans" cxnId="{E16C9C0B-22DB-4AC9-912C-174DBC12A1B4}">
      <dgm:prSet/>
      <dgm:spPr/>
      <dgm:t>
        <a:bodyPr/>
        <a:lstStyle/>
        <a:p>
          <a:endParaRPr lang="zh-CN" altLang="en-US"/>
        </a:p>
      </dgm:t>
    </dgm:pt>
    <dgm:pt modelId="{1F0DD646-78CF-4EDB-B75E-6155FAFB0FB6}" type="sibTrans" cxnId="{E16C9C0B-22DB-4AC9-912C-174DBC12A1B4}">
      <dgm:prSet/>
      <dgm:spPr/>
      <dgm:t>
        <a:bodyPr/>
        <a:lstStyle/>
        <a:p>
          <a:endParaRPr lang="zh-CN" altLang="en-US"/>
        </a:p>
      </dgm:t>
    </dgm:pt>
    <dgm:pt modelId="{72697979-D368-4676-8F7D-41F969C8D842}" type="pres">
      <dgm:prSet presAssocID="{34BCAC6A-172C-453A-B677-1A0E936BC467}" presName="linear" presStyleCnt="0">
        <dgm:presLayoutVars>
          <dgm:animLvl val="lvl"/>
          <dgm:resizeHandles val="exact"/>
        </dgm:presLayoutVars>
      </dgm:prSet>
      <dgm:spPr/>
    </dgm:pt>
    <dgm:pt modelId="{7217E1CC-7C50-4DF2-B217-32464D811F89}" type="pres">
      <dgm:prSet presAssocID="{D4D5BB0E-55F7-45F4-9785-7474DA1736E7}" presName="parentText" presStyleLbl="node1" presStyleIdx="0" presStyleCnt="2">
        <dgm:presLayoutVars>
          <dgm:chMax val="0"/>
          <dgm:bulletEnabled val="1"/>
        </dgm:presLayoutVars>
      </dgm:prSet>
      <dgm:spPr/>
    </dgm:pt>
    <dgm:pt modelId="{9B2075E3-DEE1-420A-BDAF-0621E2C22140}" type="pres">
      <dgm:prSet presAssocID="{7B0AE384-6C70-42EA-B69F-7C297CC51EF5}" presName="spacer" presStyleCnt="0"/>
      <dgm:spPr/>
    </dgm:pt>
    <dgm:pt modelId="{04D99CBD-76B0-4251-A1DB-9EC9D57C2C95}" type="pres">
      <dgm:prSet presAssocID="{D4EC2265-FEFB-4639-AE0D-F671FD6C10C9}" presName="parentText" presStyleLbl="node1" presStyleIdx="1" presStyleCnt="2" custLinFactY="9362" custLinFactNeighborY="100000">
        <dgm:presLayoutVars>
          <dgm:chMax val="0"/>
          <dgm:bulletEnabled val="1"/>
        </dgm:presLayoutVars>
      </dgm:prSet>
      <dgm:spPr/>
    </dgm:pt>
  </dgm:ptLst>
  <dgm:cxnLst>
    <dgm:cxn modelId="{E16C9C0B-22DB-4AC9-912C-174DBC12A1B4}" srcId="{34BCAC6A-172C-453A-B677-1A0E936BC467}" destId="{D4EC2265-FEFB-4639-AE0D-F671FD6C10C9}" srcOrd="1" destOrd="0" parTransId="{A22E6724-EBA7-40C9-B06A-EE7BDE52A412}" sibTransId="{1F0DD646-78CF-4EDB-B75E-6155FAFB0FB6}"/>
    <dgm:cxn modelId="{700F2F2F-0041-4707-BA0C-E446458DD6D4}" srcId="{34BCAC6A-172C-453A-B677-1A0E936BC467}" destId="{D4D5BB0E-55F7-45F4-9785-7474DA1736E7}" srcOrd="0" destOrd="0" parTransId="{9EBF156C-5090-45EB-A71B-B1FBBC456C4F}" sibTransId="{7B0AE384-6C70-42EA-B69F-7C297CC51EF5}"/>
    <dgm:cxn modelId="{6F8337E5-D396-49E7-8B08-7D2DA03803CF}" type="presOf" srcId="{D4D5BB0E-55F7-45F4-9785-7474DA1736E7}" destId="{7217E1CC-7C50-4DF2-B217-32464D811F89}" srcOrd="0" destOrd="0" presId="urn:microsoft.com/office/officeart/2005/8/layout/vList2"/>
    <dgm:cxn modelId="{F1E2CDF1-C6C6-4F36-A814-05566D260049}" type="presOf" srcId="{D4EC2265-FEFB-4639-AE0D-F671FD6C10C9}" destId="{04D99CBD-76B0-4251-A1DB-9EC9D57C2C95}" srcOrd="0" destOrd="0" presId="urn:microsoft.com/office/officeart/2005/8/layout/vList2"/>
    <dgm:cxn modelId="{EEFBDFF5-2A6F-439C-BBF3-C31F0F67A8C7}" type="presOf" srcId="{34BCAC6A-172C-453A-B677-1A0E936BC467}" destId="{72697979-D368-4676-8F7D-41F969C8D842}" srcOrd="0" destOrd="0" presId="urn:microsoft.com/office/officeart/2005/8/layout/vList2"/>
    <dgm:cxn modelId="{C3BCB6B8-2FDA-4BD0-AF76-8046274960E0}" type="presParOf" srcId="{72697979-D368-4676-8F7D-41F969C8D842}" destId="{7217E1CC-7C50-4DF2-B217-32464D811F89}" srcOrd="0" destOrd="0" presId="urn:microsoft.com/office/officeart/2005/8/layout/vList2"/>
    <dgm:cxn modelId="{B473610E-567A-4D96-B0F5-C28CFD4747CD}" type="presParOf" srcId="{72697979-D368-4676-8F7D-41F969C8D842}" destId="{9B2075E3-DEE1-420A-BDAF-0621E2C22140}" srcOrd="1" destOrd="0" presId="urn:microsoft.com/office/officeart/2005/8/layout/vList2"/>
    <dgm:cxn modelId="{0D079306-CADA-4104-A141-5F87BF76F296}" type="presParOf" srcId="{72697979-D368-4676-8F7D-41F969C8D842}" destId="{04D99CBD-76B0-4251-A1DB-9EC9D57C2C9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54E521-F97D-4917-9F04-45A4071C8B2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45A062C9-FF94-46A3-B245-7B3D0801BA80}">
      <dgm:prSet/>
      <dgm:spPr/>
      <dgm:t>
        <a:bodyPr/>
        <a:lstStyle/>
        <a:p>
          <a:r>
            <a:rPr lang="en-US" altLang="zh-CN" b="1" i="0" baseline="0" dirty="0"/>
            <a:t>         </a:t>
          </a:r>
          <a:r>
            <a:rPr lang="zh-CN" b="1" i="0" baseline="0" dirty="0">
              <a:solidFill>
                <a:schemeClr val="tx1"/>
              </a:solidFill>
            </a:rPr>
            <a:t>是指在工程建设的设计及施工过程中应用和创新先进管理适用技术，在节能减排方面取得显著社会、经济效益，具有辐射带动作用的相关水平。</a:t>
          </a:r>
          <a:endParaRPr lang="zh-CN" b="1" dirty="0">
            <a:solidFill>
              <a:schemeClr val="tx1"/>
            </a:solidFill>
          </a:endParaRPr>
        </a:p>
      </dgm:t>
    </dgm:pt>
    <dgm:pt modelId="{208B9EB6-5A04-4AC6-AFCE-B5C026BF7CA4}" type="parTrans" cxnId="{C97399D2-EBAB-4BF9-9AAE-24A0F5B79F22}">
      <dgm:prSet/>
      <dgm:spPr/>
      <dgm:t>
        <a:bodyPr/>
        <a:lstStyle/>
        <a:p>
          <a:endParaRPr lang="zh-CN" altLang="en-US"/>
        </a:p>
      </dgm:t>
    </dgm:pt>
    <dgm:pt modelId="{45A9EBCD-9A73-4F65-B4BE-F950CC811F9E}" type="sibTrans" cxnId="{C97399D2-EBAB-4BF9-9AAE-24A0F5B79F22}">
      <dgm:prSet/>
      <dgm:spPr/>
      <dgm:t>
        <a:bodyPr/>
        <a:lstStyle/>
        <a:p>
          <a:endParaRPr lang="zh-CN" altLang="en-US"/>
        </a:p>
      </dgm:t>
    </dgm:pt>
    <dgm:pt modelId="{C9E48D9E-6A2E-4E5E-9716-E208A9CF6030}">
      <dgm:prSet/>
      <dgm:spPr/>
      <dgm:t>
        <a:bodyPr/>
        <a:lstStyle/>
        <a:p>
          <a:r>
            <a:rPr lang="en-US" altLang="zh-CN" b="1" i="0" baseline="0" dirty="0">
              <a:solidFill>
                <a:schemeClr val="tx1"/>
              </a:solidFill>
            </a:rPr>
            <a:t>           </a:t>
          </a:r>
          <a:r>
            <a:rPr lang="zh-CN" b="1" i="0" baseline="0" dirty="0">
              <a:solidFill>
                <a:schemeClr val="tx1"/>
              </a:solidFill>
            </a:rPr>
            <a:t>绿色建造</a:t>
          </a:r>
          <a:r>
            <a:rPr lang="zh-CN" altLang="en-US" b="1" i="0" baseline="0" dirty="0">
              <a:solidFill>
                <a:schemeClr val="tx1"/>
              </a:solidFill>
            </a:rPr>
            <a:t>水平</a:t>
          </a:r>
          <a:r>
            <a:rPr lang="zh-CN" b="0" i="0" baseline="0" dirty="0">
              <a:solidFill>
                <a:schemeClr val="tx1"/>
              </a:solidFill>
            </a:rPr>
            <a:t>由中国施工企业管理协会提出，并于</a:t>
          </a:r>
          <a:r>
            <a:rPr lang="en-US" b="1" i="0" baseline="0" dirty="0">
              <a:solidFill>
                <a:schemeClr val="tx1"/>
              </a:solidFill>
            </a:rPr>
            <a:t>2018</a:t>
          </a:r>
          <a:r>
            <a:rPr lang="zh-CN" b="1" i="0" baseline="0" dirty="0">
              <a:solidFill>
                <a:schemeClr val="tx1"/>
              </a:solidFill>
            </a:rPr>
            <a:t>年</a:t>
          </a:r>
          <a:r>
            <a:rPr lang="en-US" b="1" i="0" baseline="0" dirty="0">
              <a:solidFill>
                <a:schemeClr val="tx1"/>
              </a:solidFill>
            </a:rPr>
            <a:t>11</a:t>
          </a:r>
          <a:r>
            <a:rPr lang="zh-CN" b="1" i="0" baseline="0" dirty="0">
              <a:solidFill>
                <a:schemeClr val="tx1"/>
              </a:solidFill>
            </a:rPr>
            <a:t>月发布</a:t>
          </a:r>
          <a:r>
            <a:rPr lang="en-US" b="1" i="0" baseline="0" dirty="0">
              <a:solidFill>
                <a:schemeClr val="tx1"/>
              </a:solidFill>
            </a:rPr>
            <a:t>《</a:t>
          </a:r>
          <a:r>
            <a:rPr lang="zh-CN" b="1" i="0" baseline="0" dirty="0">
              <a:solidFill>
                <a:schemeClr val="tx1"/>
              </a:solidFill>
            </a:rPr>
            <a:t>绿色建造水平评价管理办法</a:t>
          </a:r>
          <a:r>
            <a:rPr lang="en-US" b="1" i="0" baseline="0" dirty="0">
              <a:solidFill>
                <a:schemeClr val="tx1"/>
              </a:solidFill>
            </a:rPr>
            <a:t>》</a:t>
          </a:r>
          <a:endParaRPr lang="zh-CN" dirty="0">
            <a:solidFill>
              <a:schemeClr val="tx1"/>
            </a:solidFill>
          </a:endParaRPr>
        </a:p>
      </dgm:t>
    </dgm:pt>
    <dgm:pt modelId="{DB6697CF-ACAF-457D-9C6C-039681EA55F4}" type="parTrans" cxnId="{47C0A228-C018-42F2-85AA-94ED81DF9C89}">
      <dgm:prSet/>
      <dgm:spPr/>
      <dgm:t>
        <a:bodyPr/>
        <a:lstStyle/>
        <a:p>
          <a:endParaRPr lang="zh-CN" altLang="en-US"/>
        </a:p>
      </dgm:t>
    </dgm:pt>
    <dgm:pt modelId="{9CCC2901-0F93-4F03-B5ED-291B9C7FFE1C}" type="sibTrans" cxnId="{47C0A228-C018-42F2-85AA-94ED81DF9C89}">
      <dgm:prSet/>
      <dgm:spPr/>
      <dgm:t>
        <a:bodyPr/>
        <a:lstStyle/>
        <a:p>
          <a:endParaRPr lang="zh-CN" altLang="en-US"/>
        </a:p>
      </dgm:t>
    </dgm:pt>
    <dgm:pt modelId="{C3FC9C93-1F66-4A50-8F89-2398DAFF70DA}" type="pres">
      <dgm:prSet presAssocID="{5554E521-F97D-4917-9F04-45A4071C8B2C}" presName="linear" presStyleCnt="0">
        <dgm:presLayoutVars>
          <dgm:animLvl val="lvl"/>
          <dgm:resizeHandles val="exact"/>
        </dgm:presLayoutVars>
      </dgm:prSet>
      <dgm:spPr/>
    </dgm:pt>
    <dgm:pt modelId="{FF80922F-8416-4742-B566-C0418937FA04}" type="pres">
      <dgm:prSet presAssocID="{45A062C9-FF94-46A3-B245-7B3D0801BA80}" presName="parentText" presStyleLbl="node1" presStyleIdx="0" presStyleCnt="2">
        <dgm:presLayoutVars>
          <dgm:chMax val="0"/>
          <dgm:bulletEnabled val="1"/>
        </dgm:presLayoutVars>
      </dgm:prSet>
      <dgm:spPr/>
    </dgm:pt>
    <dgm:pt modelId="{DE7638D5-B2D1-4A4F-BDAD-854AC850A801}" type="pres">
      <dgm:prSet presAssocID="{45A9EBCD-9A73-4F65-B4BE-F950CC811F9E}" presName="spacer" presStyleCnt="0"/>
      <dgm:spPr/>
    </dgm:pt>
    <dgm:pt modelId="{F171BCB1-BEA6-4EA0-8F47-57D7C6DB6C65}" type="pres">
      <dgm:prSet presAssocID="{C9E48D9E-6A2E-4E5E-9716-E208A9CF6030}" presName="parentText" presStyleLbl="node1" presStyleIdx="1" presStyleCnt="2">
        <dgm:presLayoutVars>
          <dgm:chMax val="0"/>
          <dgm:bulletEnabled val="1"/>
        </dgm:presLayoutVars>
      </dgm:prSet>
      <dgm:spPr/>
    </dgm:pt>
  </dgm:ptLst>
  <dgm:cxnLst>
    <dgm:cxn modelId="{47C0A228-C018-42F2-85AA-94ED81DF9C89}" srcId="{5554E521-F97D-4917-9F04-45A4071C8B2C}" destId="{C9E48D9E-6A2E-4E5E-9716-E208A9CF6030}" srcOrd="1" destOrd="0" parTransId="{DB6697CF-ACAF-457D-9C6C-039681EA55F4}" sibTransId="{9CCC2901-0F93-4F03-B5ED-291B9C7FFE1C}"/>
    <dgm:cxn modelId="{C7940D29-7E85-422F-AC0A-3F6DCB34174C}" type="presOf" srcId="{45A062C9-FF94-46A3-B245-7B3D0801BA80}" destId="{FF80922F-8416-4742-B566-C0418937FA04}" srcOrd="0" destOrd="0" presId="urn:microsoft.com/office/officeart/2005/8/layout/vList2"/>
    <dgm:cxn modelId="{C97399D2-EBAB-4BF9-9AAE-24A0F5B79F22}" srcId="{5554E521-F97D-4917-9F04-45A4071C8B2C}" destId="{45A062C9-FF94-46A3-B245-7B3D0801BA80}" srcOrd="0" destOrd="0" parTransId="{208B9EB6-5A04-4AC6-AFCE-B5C026BF7CA4}" sibTransId="{45A9EBCD-9A73-4F65-B4BE-F950CC811F9E}"/>
    <dgm:cxn modelId="{83DCD5D4-A81E-472C-B2B0-C7F8261510E1}" type="presOf" srcId="{C9E48D9E-6A2E-4E5E-9716-E208A9CF6030}" destId="{F171BCB1-BEA6-4EA0-8F47-57D7C6DB6C65}" srcOrd="0" destOrd="0" presId="urn:microsoft.com/office/officeart/2005/8/layout/vList2"/>
    <dgm:cxn modelId="{0D6FBAE4-6598-41E4-A00A-AF5C3960DD0A}" type="presOf" srcId="{5554E521-F97D-4917-9F04-45A4071C8B2C}" destId="{C3FC9C93-1F66-4A50-8F89-2398DAFF70DA}" srcOrd="0" destOrd="0" presId="urn:microsoft.com/office/officeart/2005/8/layout/vList2"/>
    <dgm:cxn modelId="{A46E778C-2C07-47F1-9EA0-8584AD1963FA}" type="presParOf" srcId="{C3FC9C93-1F66-4A50-8F89-2398DAFF70DA}" destId="{FF80922F-8416-4742-B566-C0418937FA04}" srcOrd="0" destOrd="0" presId="urn:microsoft.com/office/officeart/2005/8/layout/vList2"/>
    <dgm:cxn modelId="{95C32208-0A27-4985-8762-5EA9098845CA}" type="presParOf" srcId="{C3FC9C93-1F66-4A50-8F89-2398DAFF70DA}" destId="{DE7638D5-B2D1-4A4F-BDAD-854AC850A801}" srcOrd="1" destOrd="0" presId="urn:microsoft.com/office/officeart/2005/8/layout/vList2"/>
    <dgm:cxn modelId="{8AA2FE89-53D8-440F-94E0-CBAF06D1CECB}" type="presParOf" srcId="{C3FC9C93-1F66-4A50-8F89-2398DAFF70DA}" destId="{F171BCB1-BEA6-4EA0-8F47-57D7C6DB6C6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D86FF4C-7580-42BE-8F10-5764D615536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zh-CN" altLang="en-US"/>
        </a:p>
      </dgm:t>
    </dgm:pt>
    <dgm:pt modelId="{2DAF49D1-8C48-4B20-83FC-F3CD6F41AAA5}">
      <dgm:prSet custT="1"/>
      <dgm:spPr/>
      <dgm:t>
        <a:bodyPr/>
        <a:lstStyle/>
        <a:p>
          <a:r>
            <a:rPr lang="en-US" sz="2400" b="1" i="0" baseline="0" dirty="0">
              <a:solidFill>
                <a:srgbClr val="FF0000"/>
              </a:solidFill>
            </a:rPr>
            <a:t>《</a:t>
          </a:r>
          <a:r>
            <a:rPr lang="zh-CN" sz="2400" b="1" i="0" baseline="0" dirty="0">
              <a:solidFill>
                <a:srgbClr val="FF0000"/>
              </a:solidFill>
            </a:rPr>
            <a:t>绿色建造水平评价管理办法</a:t>
          </a:r>
          <a:r>
            <a:rPr lang="en-US" sz="2400" b="1" i="0" baseline="0" dirty="0">
              <a:solidFill>
                <a:srgbClr val="FF0000"/>
              </a:solidFill>
            </a:rPr>
            <a:t>》</a:t>
          </a:r>
          <a:r>
            <a:rPr lang="zh-CN" sz="2400" b="1" i="0" baseline="0" dirty="0">
              <a:solidFill>
                <a:srgbClr val="FF0000"/>
              </a:solidFill>
            </a:rPr>
            <a:t>主要内容：</a:t>
          </a:r>
          <a:endParaRPr lang="zh-CN" sz="2400" dirty="0">
            <a:solidFill>
              <a:srgbClr val="FF0000"/>
            </a:solidFill>
          </a:endParaRPr>
        </a:p>
      </dgm:t>
    </dgm:pt>
    <dgm:pt modelId="{57DF5E10-099B-4065-B2D4-2843605B9165}" type="parTrans" cxnId="{ECB1113A-2373-4511-B23E-1B9C29F4128E}">
      <dgm:prSet/>
      <dgm:spPr/>
      <dgm:t>
        <a:bodyPr/>
        <a:lstStyle/>
        <a:p>
          <a:endParaRPr lang="zh-CN" altLang="en-US"/>
        </a:p>
      </dgm:t>
    </dgm:pt>
    <dgm:pt modelId="{EFF4C200-D063-4B37-A408-8DA513EA6606}" type="sibTrans" cxnId="{ECB1113A-2373-4511-B23E-1B9C29F4128E}">
      <dgm:prSet/>
      <dgm:spPr/>
      <dgm:t>
        <a:bodyPr/>
        <a:lstStyle/>
        <a:p>
          <a:endParaRPr lang="zh-CN" altLang="en-US"/>
        </a:p>
      </dgm:t>
    </dgm:pt>
    <dgm:pt modelId="{AD3F84DF-482C-479C-9A46-0DDD4B5346F3}">
      <dgm:prSet custT="1"/>
      <dgm:spPr/>
      <dgm:t>
        <a:bodyPr/>
        <a:lstStyle/>
        <a:p>
          <a:r>
            <a:rPr lang="zh-CN" altLang="en-US" sz="2400" b="1" i="0" baseline="0" dirty="0">
              <a:solidFill>
                <a:srgbClr val="FF0000"/>
              </a:solidFill>
            </a:rPr>
            <a:t>一、总则</a:t>
          </a:r>
          <a:endParaRPr lang="zh-CN" altLang="en-US" sz="2400" dirty="0">
            <a:solidFill>
              <a:srgbClr val="FF0000"/>
            </a:solidFill>
          </a:endParaRPr>
        </a:p>
      </dgm:t>
    </dgm:pt>
    <dgm:pt modelId="{62711457-12E9-4D63-BFF6-D938311AA482}" type="parTrans" cxnId="{1B7FB56B-C0EE-45C1-9FC9-B1846DCAF0D5}">
      <dgm:prSet/>
      <dgm:spPr/>
      <dgm:t>
        <a:bodyPr/>
        <a:lstStyle/>
        <a:p>
          <a:endParaRPr lang="zh-CN" altLang="en-US"/>
        </a:p>
      </dgm:t>
    </dgm:pt>
    <dgm:pt modelId="{E2C9118E-E42B-4D39-BF23-71C753E16797}" type="sibTrans" cxnId="{1B7FB56B-C0EE-45C1-9FC9-B1846DCAF0D5}">
      <dgm:prSet/>
      <dgm:spPr/>
      <dgm:t>
        <a:bodyPr/>
        <a:lstStyle/>
        <a:p>
          <a:endParaRPr lang="zh-CN" altLang="en-US"/>
        </a:p>
      </dgm:t>
    </dgm:pt>
    <dgm:pt modelId="{56A6C280-C7B9-4E08-9A6D-E07C8174D81F}">
      <dgm:prSet/>
      <dgm:spPr/>
      <dgm:t>
        <a:bodyPr/>
        <a:lstStyle/>
        <a:p>
          <a:r>
            <a:rPr lang="zh-CN" b="1" i="0" baseline="0"/>
            <a:t>目的：  为了深入贯彻落实绿色发展理念，推进生态文明建设，提升工程建设行业绿色建造水平,促进工程建设行业绿色低碳循环发展，制定本办法。</a:t>
          </a:r>
          <a:endParaRPr lang="zh-CN"/>
        </a:p>
      </dgm:t>
    </dgm:pt>
    <dgm:pt modelId="{684A2BEC-8A5A-4C42-BBA5-BCE5D6E9C11C}" type="parTrans" cxnId="{23F4FF0E-86FC-45D7-8ADC-33DE7754FA0D}">
      <dgm:prSet/>
      <dgm:spPr/>
      <dgm:t>
        <a:bodyPr/>
        <a:lstStyle/>
        <a:p>
          <a:endParaRPr lang="zh-CN" altLang="en-US"/>
        </a:p>
      </dgm:t>
    </dgm:pt>
    <dgm:pt modelId="{8F1060A5-A8FA-4F32-B114-A1B7E1F8D221}" type="sibTrans" cxnId="{23F4FF0E-86FC-45D7-8ADC-33DE7754FA0D}">
      <dgm:prSet/>
      <dgm:spPr/>
      <dgm:t>
        <a:bodyPr/>
        <a:lstStyle/>
        <a:p>
          <a:endParaRPr lang="zh-CN" altLang="en-US"/>
        </a:p>
      </dgm:t>
    </dgm:pt>
    <dgm:pt modelId="{79390115-9C3C-4EED-A341-02F0A7D4D300}">
      <dgm:prSet/>
      <dgm:spPr/>
      <dgm:t>
        <a:bodyPr/>
        <a:lstStyle/>
        <a:p>
          <a:r>
            <a:rPr lang="zh-CN" b="1" i="0" baseline="0" dirty="0"/>
            <a:t>定义：绿色建造水平是指在工程建设的设计及施工过程中应用和创新先进管理适用技术，在节能减排方面取得显著社会、经济效益，具有辐射带动作用的相关水平。   </a:t>
          </a:r>
          <a:endParaRPr lang="zh-CN" dirty="0"/>
        </a:p>
      </dgm:t>
    </dgm:pt>
    <dgm:pt modelId="{A2D3C03D-0115-4D94-91CC-F61C6D255A92}" type="parTrans" cxnId="{99E7EEEC-FF87-437A-B8FD-D16D601E499E}">
      <dgm:prSet/>
      <dgm:spPr/>
      <dgm:t>
        <a:bodyPr/>
        <a:lstStyle/>
        <a:p>
          <a:endParaRPr lang="zh-CN" altLang="en-US"/>
        </a:p>
      </dgm:t>
    </dgm:pt>
    <dgm:pt modelId="{05A3B90F-739D-47D3-A967-08C212B4A313}" type="sibTrans" cxnId="{99E7EEEC-FF87-437A-B8FD-D16D601E499E}">
      <dgm:prSet/>
      <dgm:spPr/>
      <dgm:t>
        <a:bodyPr/>
        <a:lstStyle/>
        <a:p>
          <a:endParaRPr lang="zh-CN" altLang="en-US"/>
        </a:p>
      </dgm:t>
    </dgm:pt>
    <dgm:pt modelId="{6394407F-E304-4541-943C-2728E5926D88}" type="pres">
      <dgm:prSet presAssocID="{7D86FF4C-7580-42BE-8F10-5764D6155365}" presName="linear" presStyleCnt="0">
        <dgm:presLayoutVars>
          <dgm:animLvl val="lvl"/>
          <dgm:resizeHandles val="exact"/>
        </dgm:presLayoutVars>
      </dgm:prSet>
      <dgm:spPr/>
    </dgm:pt>
    <dgm:pt modelId="{13E5E77F-FB3C-40C9-BE92-27D6E5CC3496}" type="pres">
      <dgm:prSet presAssocID="{2DAF49D1-8C48-4B20-83FC-F3CD6F41AAA5}" presName="parentText" presStyleLbl="node1" presStyleIdx="0" presStyleCnt="4">
        <dgm:presLayoutVars>
          <dgm:chMax val="0"/>
          <dgm:bulletEnabled val="1"/>
        </dgm:presLayoutVars>
      </dgm:prSet>
      <dgm:spPr/>
    </dgm:pt>
    <dgm:pt modelId="{704F9566-B60D-4302-83C6-BB1F1B1FAD1B}" type="pres">
      <dgm:prSet presAssocID="{EFF4C200-D063-4B37-A408-8DA513EA6606}" presName="spacer" presStyleCnt="0"/>
      <dgm:spPr/>
    </dgm:pt>
    <dgm:pt modelId="{B6AF462E-1BCE-45ED-A0C8-96D711433463}" type="pres">
      <dgm:prSet presAssocID="{AD3F84DF-482C-479C-9A46-0DDD4B5346F3}" presName="parentText" presStyleLbl="node1" presStyleIdx="1" presStyleCnt="4">
        <dgm:presLayoutVars>
          <dgm:chMax val="0"/>
          <dgm:bulletEnabled val="1"/>
        </dgm:presLayoutVars>
      </dgm:prSet>
      <dgm:spPr/>
    </dgm:pt>
    <dgm:pt modelId="{4A5A0700-8C30-4AD7-8F50-3AEE6B52F5A5}" type="pres">
      <dgm:prSet presAssocID="{E2C9118E-E42B-4D39-BF23-71C753E16797}" presName="spacer" presStyleCnt="0"/>
      <dgm:spPr/>
    </dgm:pt>
    <dgm:pt modelId="{BC77B7A7-8B08-4665-B1AF-AC193B249E19}" type="pres">
      <dgm:prSet presAssocID="{56A6C280-C7B9-4E08-9A6D-E07C8174D81F}" presName="parentText" presStyleLbl="node1" presStyleIdx="2" presStyleCnt="4">
        <dgm:presLayoutVars>
          <dgm:chMax val="0"/>
          <dgm:bulletEnabled val="1"/>
        </dgm:presLayoutVars>
      </dgm:prSet>
      <dgm:spPr/>
    </dgm:pt>
    <dgm:pt modelId="{DD80720B-CB32-4E7D-8DD8-9A8751A71DC7}" type="pres">
      <dgm:prSet presAssocID="{8F1060A5-A8FA-4F32-B114-A1B7E1F8D221}" presName="spacer" presStyleCnt="0"/>
      <dgm:spPr/>
    </dgm:pt>
    <dgm:pt modelId="{94F4CAAF-B264-41BD-98BB-F83C5C0F2097}" type="pres">
      <dgm:prSet presAssocID="{79390115-9C3C-4EED-A341-02F0A7D4D300}" presName="parentText" presStyleLbl="node1" presStyleIdx="3" presStyleCnt="4">
        <dgm:presLayoutVars>
          <dgm:chMax val="0"/>
          <dgm:bulletEnabled val="1"/>
        </dgm:presLayoutVars>
      </dgm:prSet>
      <dgm:spPr/>
    </dgm:pt>
  </dgm:ptLst>
  <dgm:cxnLst>
    <dgm:cxn modelId="{1A98C80E-6971-41A0-B25D-D3D433CC4CCA}" type="presOf" srcId="{2DAF49D1-8C48-4B20-83FC-F3CD6F41AAA5}" destId="{13E5E77F-FB3C-40C9-BE92-27D6E5CC3496}" srcOrd="0" destOrd="0" presId="urn:microsoft.com/office/officeart/2005/8/layout/vList2"/>
    <dgm:cxn modelId="{23F4FF0E-86FC-45D7-8ADC-33DE7754FA0D}" srcId="{7D86FF4C-7580-42BE-8F10-5764D6155365}" destId="{56A6C280-C7B9-4E08-9A6D-E07C8174D81F}" srcOrd="2" destOrd="0" parTransId="{684A2BEC-8A5A-4C42-BBA5-BCE5D6E9C11C}" sibTransId="{8F1060A5-A8FA-4F32-B114-A1B7E1F8D221}"/>
    <dgm:cxn modelId="{C6105F0F-42D7-4123-9623-9BB72BD9DD2C}" type="presOf" srcId="{AD3F84DF-482C-479C-9A46-0DDD4B5346F3}" destId="{B6AF462E-1BCE-45ED-A0C8-96D711433463}" srcOrd="0" destOrd="0" presId="urn:microsoft.com/office/officeart/2005/8/layout/vList2"/>
    <dgm:cxn modelId="{5F3EC331-EBBA-4A2E-AD7C-979744E0255B}" type="presOf" srcId="{7D86FF4C-7580-42BE-8F10-5764D6155365}" destId="{6394407F-E304-4541-943C-2728E5926D88}" srcOrd="0" destOrd="0" presId="urn:microsoft.com/office/officeart/2005/8/layout/vList2"/>
    <dgm:cxn modelId="{ECB1113A-2373-4511-B23E-1B9C29F4128E}" srcId="{7D86FF4C-7580-42BE-8F10-5764D6155365}" destId="{2DAF49D1-8C48-4B20-83FC-F3CD6F41AAA5}" srcOrd="0" destOrd="0" parTransId="{57DF5E10-099B-4065-B2D4-2843605B9165}" sibTransId="{EFF4C200-D063-4B37-A408-8DA513EA6606}"/>
    <dgm:cxn modelId="{1B7FB56B-C0EE-45C1-9FC9-B1846DCAF0D5}" srcId="{7D86FF4C-7580-42BE-8F10-5764D6155365}" destId="{AD3F84DF-482C-479C-9A46-0DDD4B5346F3}" srcOrd="1" destOrd="0" parTransId="{62711457-12E9-4D63-BFF6-D938311AA482}" sibTransId="{E2C9118E-E42B-4D39-BF23-71C753E16797}"/>
    <dgm:cxn modelId="{4B1CF178-6F95-4AE0-9DEF-2C39260701CB}" type="presOf" srcId="{56A6C280-C7B9-4E08-9A6D-E07C8174D81F}" destId="{BC77B7A7-8B08-4665-B1AF-AC193B249E19}" srcOrd="0" destOrd="0" presId="urn:microsoft.com/office/officeart/2005/8/layout/vList2"/>
    <dgm:cxn modelId="{99E7EEEC-FF87-437A-B8FD-D16D601E499E}" srcId="{7D86FF4C-7580-42BE-8F10-5764D6155365}" destId="{79390115-9C3C-4EED-A341-02F0A7D4D300}" srcOrd="3" destOrd="0" parTransId="{A2D3C03D-0115-4D94-91CC-F61C6D255A92}" sibTransId="{05A3B90F-739D-47D3-A967-08C212B4A313}"/>
    <dgm:cxn modelId="{E54E95F9-531C-493F-851F-77D9EF2EF692}" type="presOf" srcId="{79390115-9C3C-4EED-A341-02F0A7D4D300}" destId="{94F4CAAF-B264-41BD-98BB-F83C5C0F2097}" srcOrd="0" destOrd="0" presId="urn:microsoft.com/office/officeart/2005/8/layout/vList2"/>
    <dgm:cxn modelId="{CF72FFBB-FBD9-4FC5-AF58-F2BA348DFADA}" type="presParOf" srcId="{6394407F-E304-4541-943C-2728E5926D88}" destId="{13E5E77F-FB3C-40C9-BE92-27D6E5CC3496}" srcOrd="0" destOrd="0" presId="urn:microsoft.com/office/officeart/2005/8/layout/vList2"/>
    <dgm:cxn modelId="{21B2035C-5952-416D-A446-58E14177E798}" type="presParOf" srcId="{6394407F-E304-4541-943C-2728E5926D88}" destId="{704F9566-B60D-4302-83C6-BB1F1B1FAD1B}" srcOrd="1" destOrd="0" presId="urn:microsoft.com/office/officeart/2005/8/layout/vList2"/>
    <dgm:cxn modelId="{A6005981-644E-4179-904A-1B18991C1637}" type="presParOf" srcId="{6394407F-E304-4541-943C-2728E5926D88}" destId="{B6AF462E-1BCE-45ED-A0C8-96D711433463}" srcOrd="2" destOrd="0" presId="urn:microsoft.com/office/officeart/2005/8/layout/vList2"/>
    <dgm:cxn modelId="{11506931-7070-4ADC-B9C2-7C87DCF0E1C9}" type="presParOf" srcId="{6394407F-E304-4541-943C-2728E5926D88}" destId="{4A5A0700-8C30-4AD7-8F50-3AEE6B52F5A5}" srcOrd="3" destOrd="0" presId="urn:microsoft.com/office/officeart/2005/8/layout/vList2"/>
    <dgm:cxn modelId="{B22A6A3D-43D2-4B6D-8902-7C3042954094}" type="presParOf" srcId="{6394407F-E304-4541-943C-2728E5926D88}" destId="{BC77B7A7-8B08-4665-B1AF-AC193B249E19}" srcOrd="4" destOrd="0" presId="urn:microsoft.com/office/officeart/2005/8/layout/vList2"/>
    <dgm:cxn modelId="{1B5F06D3-4AB9-4A7B-8A0C-D6AB67344646}" type="presParOf" srcId="{6394407F-E304-4541-943C-2728E5926D88}" destId="{DD80720B-CB32-4E7D-8DD8-9A8751A71DC7}" srcOrd="5" destOrd="0" presId="urn:microsoft.com/office/officeart/2005/8/layout/vList2"/>
    <dgm:cxn modelId="{C1C77F5B-8E6A-44EB-BA5B-43FDA94A56D2}" type="presParOf" srcId="{6394407F-E304-4541-943C-2728E5926D88}" destId="{94F4CAAF-B264-41BD-98BB-F83C5C0F2097}"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19BC636-B57C-4622-B98C-6D3E388E38E1}"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zh-CN" altLang="en-US"/>
        </a:p>
      </dgm:t>
    </dgm:pt>
    <dgm:pt modelId="{7875C426-09A0-44BD-AECE-4F614B8FE16E}">
      <dgm:prSet/>
      <dgm:spPr/>
      <dgm:t>
        <a:bodyPr/>
        <a:lstStyle/>
        <a:p>
          <a:r>
            <a:rPr lang="zh-CN" b="1" i="0" baseline="0"/>
            <a:t>绿色建造水平评价工作由中施企协负责，绿色建造工作委员会（以下简称绿委会）组织实施。</a:t>
          </a:r>
          <a:endParaRPr lang="zh-CN"/>
        </a:p>
      </dgm:t>
    </dgm:pt>
    <dgm:pt modelId="{1E183E33-6DA6-4E58-B1AA-EF30201CBAC0}" type="parTrans" cxnId="{88BF80CC-7381-4A63-BA19-38F2F3FC3C7E}">
      <dgm:prSet/>
      <dgm:spPr/>
      <dgm:t>
        <a:bodyPr/>
        <a:lstStyle/>
        <a:p>
          <a:endParaRPr lang="zh-CN" altLang="en-US"/>
        </a:p>
      </dgm:t>
    </dgm:pt>
    <dgm:pt modelId="{4A8C07EC-BEB2-4E8E-9B96-D3623C1382A5}" type="sibTrans" cxnId="{88BF80CC-7381-4A63-BA19-38F2F3FC3C7E}">
      <dgm:prSet/>
      <dgm:spPr/>
      <dgm:t>
        <a:bodyPr/>
        <a:lstStyle/>
        <a:p>
          <a:endParaRPr lang="zh-CN" altLang="en-US"/>
        </a:p>
      </dgm:t>
    </dgm:pt>
    <dgm:pt modelId="{E405D362-2FB3-4309-9E6C-F6E90629D4D3}">
      <dgm:prSet/>
      <dgm:spPr/>
      <dgm:t>
        <a:bodyPr/>
        <a:lstStyle/>
        <a:p>
          <a:r>
            <a:rPr lang="zh-CN" b="1" i="0" baseline="0"/>
            <a:t>绿色建造评价综合工程建设设计水平评价和绿色施工水平评价后得出结论。</a:t>
          </a:r>
          <a:endParaRPr lang="zh-CN"/>
        </a:p>
      </dgm:t>
    </dgm:pt>
    <dgm:pt modelId="{2FCBB1AD-FAEB-41A4-B78A-AEEEFC5F555C}" type="parTrans" cxnId="{BDDAE3FB-C72C-46F5-B0A1-9AA818B3188F}">
      <dgm:prSet/>
      <dgm:spPr/>
      <dgm:t>
        <a:bodyPr/>
        <a:lstStyle/>
        <a:p>
          <a:endParaRPr lang="zh-CN" altLang="en-US"/>
        </a:p>
      </dgm:t>
    </dgm:pt>
    <dgm:pt modelId="{23546639-F6E0-44F5-9503-816A6A5D1894}" type="sibTrans" cxnId="{BDDAE3FB-C72C-46F5-B0A1-9AA818B3188F}">
      <dgm:prSet/>
      <dgm:spPr/>
      <dgm:t>
        <a:bodyPr/>
        <a:lstStyle/>
        <a:p>
          <a:endParaRPr lang="zh-CN" altLang="en-US"/>
        </a:p>
      </dgm:t>
    </dgm:pt>
    <dgm:pt modelId="{46F9618C-2A21-4B1C-A759-9D994518B94F}">
      <dgm:prSet/>
      <dgm:spPr/>
      <dgm:t>
        <a:bodyPr/>
        <a:lstStyle/>
        <a:p>
          <a:r>
            <a:rPr lang="zh-CN" b="1" i="0" baseline="0"/>
            <a:t>评价周期：每年进行一次。   </a:t>
          </a:r>
          <a:endParaRPr lang="zh-CN"/>
        </a:p>
      </dgm:t>
    </dgm:pt>
    <dgm:pt modelId="{5DF62206-26B6-430E-8D79-57B4056963B4}" type="parTrans" cxnId="{F7F003FF-C89B-48DA-92B7-B220B9534CB1}">
      <dgm:prSet/>
      <dgm:spPr/>
      <dgm:t>
        <a:bodyPr/>
        <a:lstStyle/>
        <a:p>
          <a:endParaRPr lang="zh-CN" altLang="en-US"/>
        </a:p>
      </dgm:t>
    </dgm:pt>
    <dgm:pt modelId="{3E383DD8-45EE-45EF-A9F0-5F8C91390B04}" type="sibTrans" cxnId="{F7F003FF-C89B-48DA-92B7-B220B9534CB1}">
      <dgm:prSet/>
      <dgm:spPr/>
      <dgm:t>
        <a:bodyPr/>
        <a:lstStyle/>
        <a:p>
          <a:endParaRPr lang="zh-CN" altLang="en-US"/>
        </a:p>
      </dgm:t>
    </dgm:pt>
    <dgm:pt modelId="{A1E26B04-6055-4C1F-9CB1-CBE2BF7C198F}" type="pres">
      <dgm:prSet presAssocID="{A19BC636-B57C-4622-B98C-6D3E388E38E1}" presName="linearFlow" presStyleCnt="0">
        <dgm:presLayoutVars>
          <dgm:dir/>
          <dgm:resizeHandles val="exact"/>
        </dgm:presLayoutVars>
      </dgm:prSet>
      <dgm:spPr/>
    </dgm:pt>
    <dgm:pt modelId="{BC14E48C-89E1-4068-ABDB-0439271077C8}" type="pres">
      <dgm:prSet presAssocID="{7875C426-09A0-44BD-AECE-4F614B8FE16E}" presName="composite" presStyleCnt="0"/>
      <dgm:spPr/>
    </dgm:pt>
    <dgm:pt modelId="{D6E30626-6953-41C8-B8AC-774A6280A7FD}" type="pres">
      <dgm:prSet presAssocID="{7875C426-09A0-44BD-AECE-4F614B8FE16E}" presName="imgShp" presStyleLbl="fgImgPlace1" presStyleIdx="0" presStyleCnt="3"/>
      <dgm:spPr/>
    </dgm:pt>
    <dgm:pt modelId="{D90725AD-2B71-4608-BF41-9146A1C1C7D4}" type="pres">
      <dgm:prSet presAssocID="{7875C426-09A0-44BD-AECE-4F614B8FE16E}" presName="txShp" presStyleLbl="node1" presStyleIdx="0" presStyleCnt="3">
        <dgm:presLayoutVars>
          <dgm:bulletEnabled val="1"/>
        </dgm:presLayoutVars>
      </dgm:prSet>
      <dgm:spPr/>
    </dgm:pt>
    <dgm:pt modelId="{B75B93AC-1A35-4FDB-9FF1-1280EB693FA9}" type="pres">
      <dgm:prSet presAssocID="{4A8C07EC-BEB2-4E8E-9B96-D3623C1382A5}" presName="spacing" presStyleCnt="0"/>
      <dgm:spPr/>
    </dgm:pt>
    <dgm:pt modelId="{1A09F71D-5250-4DA8-957D-E085DDFF7B4F}" type="pres">
      <dgm:prSet presAssocID="{E405D362-2FB3-4309-9E6C-F6E90629D4D3}" presName="composite" presStyleCnt="0"/>
      <dgm:spPr/>
    </dgm:pt>
    <dgm:pt modelId="{963EFF8C-A789-49F6-92B2-9A9C809D7146}" type="pres">
      <dgm:prSet presAssocID="{E405D362-2FB3-4309-9E6C-F6E90629D4D3}" presName="imgShp" presStyleLbl="fgImgPlace1" presStyleIdx="1" presStyleCnt="3"/>
      <dgm:spPr/>
    </dgm:pt>
    <dgm:pt modelId="{FF000A82-212A-4384-8067-0EF8E03CC8A0}" type="pres">
      <dgm:prSet presAssocID="{E405D362-2FB3-4309-9E6C-F6E90629D4D3}" presName="txShp" presStyleLbl="node1" presStyleIdx="1" presStyleCnt="3">
        <dgm:presLayoutVars>
          <dgm:bulletEnabled val="1"/>
        </dgm:presLayoutVars>
      </dgm:prSet>
      <dgm:spPr/>
    </dgm:pt>
    <dgm:pt modelId="{CDB826D9-7C60-4631-8C8C-50B37304A273}" type="pres">
      <dgm:prSet presAssocID="{23546639-F6E0-44F5-9503-816A6A5D1894}" presName="spacing" presStyleCnt="0"/>
      <dgm:spPr/>
    </dgm:pt>
    <dgm:pt modelId="{38AB8A47-89B4-458D-9809-4E27D9718B6D}" type="pres">
      <dgm:prSet presAssocID="{46F9618C-2A21-4B1C-A759-9D994518B94F}" presName="composite" presStyleCnt="0"/>
      <dgm:spPr/>
    </dgm:pt>
    <dgm:pt modelId="{D9E9E9FB-B755-4D0E-B985-DB59C833BC0C}" type="pres">
      <dgm:prSet presAssocID="{46F9618C-2A21-4B1C-A759-9D994518B94F}" presName="imgShp" presStyleLbl="fgImgPlace1" presStyleIdx="2" presStyleCnt="3"/>
      <dgm:spPr/>
    </dgm:pt>
    <dgm:pt modelId="{52B1550F-52F9-4C4E-9119-A70B2F94BB05}" type="pres">
      <dgm:prSet presAssocID="{46F9618C-2A21-4B1C-A759-9D994518B94F}" presName="txShp" presStyleLbl="node1" presStyleIdx="2" presStyleCnt="3">
        <dgm:presLayoutVars>
          <dgm:bulletEnabled val="1"/>
        </dgm:presLayoutVars>
      </dgm:prSet>
      <dgm:spPr/>
    </dgm:pt>
  </dgm:ptLst>
  <dgm:cxnLst>
    <dgm:cxn modelId="{6DD3D317-1000-4C9B-BAE4-75D1F286F7F4}" type="presOf" srcId="{46F9618C-2A21-4B1C-A759-9D994518B94F}" destId="{52B1550F-52F9-4C4E-9119-A70B2F94BB05}" srcOrd="0" destOrd="0" presId="urn:microsoft.com/office/officeart/2005/8/layout/vList3"/>
    <dgm:cxn modelId="{A7336785-4D0B-4261-9754-3C4429B62682}" type="presOf" srcId="{A19BC636-B57C-4622-B98C-6D3E388E38E1}" destId="{A1E26B04-6055-4C1F-9CB1-CBE2BF7C198F}" srcOrd="0" destOrd="0" presId="urn:microsoft.com/office/officeart/2005/8/layout/vList3"/>
    <dgm:cxn modelId="{88BF80CC-7381-4A63-BA19-38F2F3FC3C7E}" srcId="{A19BC636-B57C-4622-B98C-6D3E388E38E1}" destId="{7875C426-09A0-44BD-AECE-4F614B8FE16E}" srcOrd="0" destOrd="0" parTransId="{1E183E33-6DA6-4E58-B1AA-EF30201CBAC0}" sibTransId="{4A8C07EC-BEB2-4E8E-9B96-D3623C1382A5}"/>
    <dgm:cxn modelId="{81786CE8-1488-4F99-8D3D-C6530B18EB35}" type="presOf" srcId="{E405D362-2FB3-4309-9E6C-F6E90629D4D3}" destId="{FF000A82-212A-4384-8067-0EF8E03CC8A0}" srcOrd="0" destOrd="0" presId="urn:microsoft.com/office/officeart/2005/8/layout/vList3"/>
    <dgm:cxn modelId="{3DA83FEA-CBD9-4FDC-8686-3399B99AF434}" type="presOf" srcId="{7875C426-09A0-44BD-AECE-4F614B8FE16E}" destId="{D90725AD-2B71-4608-BF41-9146A1C1C7D4}" srcOrd="0" destOrd="0" presId="urn:microsoft.com/office/officeart/2005/8/layout/vList3"/>
    <dgm:cxn modelId="{BDDAE3FB-C72C-46F5-B0A1-9AA818B3188F}" srcId="{A19BC636-B57C-4622-B98C-6D3E388E38E1}" destId="{E405D362-2FB3-4309-9E6C-F6E90629D4D3}" srcOrd="1" destOrd="0" parTransId="{2FCBB1AD-FAEB-41A4-B78A-AEEEFC5F555C}" sibTransId="{23546639-F6E0-44F5-9503-816A6A5D1894}"/>
    <dgm:cxn modelId="{F7F003FF-C89B-48DA-92B7-B220B9534CB1}" srcId="{A19BC636-B57C-4622-B98C-6D3E388E38E1}" destId="{46F9618C-2A21-4B1C-A759-9D994518B94F}" srcOrd="2" destOrd="0" parTransId="{5DF62206-26B6-430E-8D79-57B4056963B4}" sibTransId="{3E383DD8-45EE-45EF-A9F0-5F8C91390B04}"/>
    <dgm:cxn modelId="{13C73850-DFCE-46EA-B334-D7B7ADA461B8}" type="presParOf" srcId="{A1E26B04-6055-4C1F-9CB1-CBE2BF7C198F}" destId="{BC14E48C-89E1-4068-ABDB-0439271077C8}" srcOrd="0" destOrd="0" presId="urn:microsoft.com/office/officeart/2005/8/layout/vList3"/>
    <dgm:cxn modelId="{FB135613-D619-4C17-A46E-5E40B4347B4A}" type="presParOf" srcId="{BC14E48C-89E1-4068-ABDB-0439271077C8}" destId="{D6E30626-6953-41C8-B8AC-774A6280A7FD}" srcOrd="0" destOrd="0" presId="urn:microsoft.com/office/officeart/2005/8/layout/vList3"/>
    <dgm:cxn modelId="{B4236031-4CC5-4504-A2A2-4914A5FCA78A}" type="presParOf" srcId="{BC14E48C-89E1-4068-ABDB-0439271077C8}" destId="{D90725AD-2B71-4608-BF41-9146A1C1C7D4}" srcOrd="1" destOrd="0" presId="urn:microsoft.com/office/officeart/2005/8/layout/vList3"/>
    <dgm:cxn modelId="{5F7D784F-C75B-4F17-B6BE-FE402B32502D}" type="presParOf" srcId="{A1E26B04-6055-4C1F-9CB1-CBE2BF7C198F}" destId="{B75B93AC-1A35-4FDB-9FF1-1280EB693FA9}" srcOrd="1" destOrd="0" presId="urn:microsoft.com/office/officeart/2005/8/layout/vList3"/>
    <dgm:cxn modelId="{DEA3DA74-8B66-4CD0-B6FA-627F13DBE472}" type="presParOf" srcId="{A1E26B04-6055-4C1F-9CB1-CBE2BF7C198F}" destId="{1A09F71D-5250-4DA8-957D-E085DDFF7B4F}" srcOrd="2" destOrd="0" presId="urn:microsoft.com/office/officeart/2005/8/layout/vList3"/>
    <dgm:cxn modelId="{FD7228D2-7E78-4268-BF45-4CD70BE29884}" type="presParOf" srcId="{1A09F71D-5250-4DA8-957D-E085DDFF7B4F}" destId="{963EFF8C-A789-49F6-92B2-9A9C809D7146}" srcOrd="0" destOrd="0" presId="urn:microsoft.com/office/officeart/2005/8/layout/vList3"/>
    <dgm:cxn modelId="{13AAECCC-9062-4550-BD82-05A56F56AB87}" type="presParOf" srcId="{1A09F71D-5250-4DA8-957D-E085DDFF7B4F}" destId="{FF000A82-212A-4384-8067-0EF8E03CC8A0}" srcOrd="1" destOrd="0" presId="urn:microsoft.com/office/officeart/2005/8/layout/vList3"/>
    <dgm:cxn modelId="{E8D62014-6673-4E77-88DD-AD5B795AF6A9}" type="presParOf" srcId="{A1E26B04-6055-4C1F-9CB1-CBE2BF7C198F}" destId="{CDB826D9-7C60-4631-8C8C-50B37304A273}" srcOrd="3" destOrd="0" presId="urn:microsoft.com/office/officeart/2005/8/layout/vList3"/>
    <dgm:cxn modelId="{2A62A02F-0F4A-4E44-AB6F-1CCF57DAD46E}" type="presParOf" srcId="{A1E26B04-6055-4C1F-9CB1-CBE2BF7C198F}" destId="{38AB8A47-89B4-458D-9809-4E27D9718B6D}" srcOrd="4" destOrd="0" presId="urn:microsoft.com/office/officeart/2005/8/layout/vList3"/>
    <dgm:cxn modelId="{B09D4BFA-0501-4816-BFC7-CC3999A10E74}" type="presParOf" srcId="{38AB8A47-89B4-458D-9809-4E27D9718B6D}" destId="{D9E9E9FB-B755-4D0E-B985-DB59C833BC0C}" srcOrd="0" destOrd="0" presId="urn:microsoft.com/office/officeart/2005/8/layout/vList3"/>
    <dgm:cxn modelId="{97BBF9D2-34B7-4186-B87B-FF8F864E434D}" type="presParOf" srcId="{38AB8A47-89B4-458D-9809-4E27D9718B6D}" destId="{52B1550F-52F9-4C4E-9119-A70B2F94BB05}"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2B8FEC6-005E-4FAC-9887-65023C686C9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FE7C92CF-27C9-4C19-BEB3-E45B99344782}">
      <dgm:prSet/>
      <dgm:spPr/>
      <dgm:t>
        <a:bodyPr/>
        <a:lstStyle/>
        <a:p>
          <a:r>
            <a:rPr lang="zh-CN" b="1" i="0" baseline="0" dirty="0">
              <a:solidFill>
                <a:srgbClr val="FF0000"/>
              </a:solidFill>
            </a:rPr>
            <a:t>二、评价范围</a:t>
          </a:r>
          <a:endParaRPr lang="zh-CN" dirty="0">
            <a:solidFill>
              <a:srgbClr val="FF0000"/>
            </a:solidFill>
          </a:endParaRPr>
        </a:p>
      </dgm:t>
    </dgm:pt>
    <dgm:pt modelId="{CE3243A4-9051-4479-8DE1-B43C74E3BFC0}" type="parTrans" cxnId="{5047BA18-E0BE-4677-8DC2-6F8580E2F1FE}">
      <dgm:prSet/>
      <dgm:spPr/>
      <dgm:t>
        <a:bodyPr/>
        <a:lstStyle/>
        <a:p>
          <a:endParaRPr lang="zh-CN" altLang="en-US"/>
        </a:p>
      </dgm:t>
    </dgm:pt>
    <dgm:pt modelId="{1407C771-8083-4098-AD84-C3F47DB5DF8F}" type="sibTrans" cxnId="{5047BA18-E0BE-4677-8DC2-6F8580E2F1FE}">
      <dgm:prSet/>
      <dgm:spPr/>
      <dgm:t>
        <a:bodyPr/>
        <a:lstStyle/>
        <a:p>
          <a:endParaRPr lang="zh-CN" altLang="en-US"/>
        </a:p>
      </dgm:t>
    </dgm:pt>
    <dgm:pt modelId="{1C9420D9-A26E-48DA-BA37-AA372B5B1FFC}">
      <dgm:prSet/>
      <dgm:spPr/>
      <dgm:t>
        <a:bodyPr/>
        <a:lstStyle/>
        <a:p>
          <a:r>
            <a:rPr lang="zh-CN" b="1" i="0" baseline="0"/>
            <a:t>绿色建造水平评价包括下列工程：</a:t>
          </a:r>
          <a:endParaRPr lang="zh-CN"/>
        </a:p>
      </dgm:t>
    </dgm:pt>
    <dgm:pt modelId="{724A4055-62C7-4DDC-AD22-A3907F91754A}" type="parTrans" cxnId="{65DF1576-1536-4659-B139-BF3676E8112B}">
      <dgm:prSet/>
      <dgm:spPr/>
      <dgm:t>
        <a:bodyPr/>
        <a:lstStyle/>
        <a:p>
          <a:endParaRPr lang="zh-CN" altLang="en-US"/>
        </a:p>
      </dgm:t>
    </dgm:pt>
    <dgm:pt modelId="{CC90DF33-C2EA-41B1-86A6-E4C2CEDB1E0D}" type="sibTrans" cxnId="{65DF1576-1536-4659-B139-BF3676E8112B}">
      <dgm:prSet/>
      <dgm:spPr/>
      <dgm:t>
        <a:bodyPr/>
        <a:lstStyle/>
        <a:p>
          <a:endParaRPr lang="zh-CN" altLang="en-US"/>
        </a:p>
      </dgm:t>
    </dgm:pt>
    <dgm:pt modelId="{234A59E2-0A8A-4E1D-AFD9-D335609791B1}">
      <dgm:prSet/>
      <dgm:spPr/>
      <dgm:t>
        <a:bodyPr/>
        <a:lstStyle/>
        <a:p>
          <a:r>
            <a:rPr lang="zh-CN" b="1" i="0" baseline="0"/>
            <a:t>（一）工业建设工程；（二）交通工程；</a:t>
          </a:r>
          <a:endParaRPr lang="zh-CN"/>
        </a:p>
      </dgm:t>
    </dgm:pt>
    <dgm:pt modelId="{7CAD9560-3F3F-4204-81E6-54B45843F972}" type="parTrans" cxnId="{597431AA-DDA1-4BDA-88C8-88F27967A8C1}">
      <dgm:prSet/>
      <dgm:spPr/>
      <dgm:t>
        <a:bodyPr/>
        <a:lstStyle/>
        <a:p>
          <a:endParaRPr lang="zh-CN" altLang="en-US"/>
        </a:p>
      </dgm:t>
    </dgm:pt>
    <dgm:pt modelId="{6425A413-06F5-4517-B039-18086F6E640B}" type="sibTrans" cxnId="{597431AA-DDA1-4BDA-88C8-88F27967A8C1}">
      <dgm:prSet/>
      <dgm:spPr/>
      <dgm:t>
        <a:bodyPr/>
        <a:lstStyle/>
        <a:p>
          <a:endParaRPr lang="zh-CN" altLang="en-US"/>
        </a:p>
      </dgm:t>
    </dgm:pt>
    <dgm:pt modelId="{DD62B936-732F-4AB0-ADBE-6EADEAFAF1B2}">
      <dgm:prSet/>
      <dgm:spPr/>
      <dgm:t>
        <a:bodyPr/>
        <a:lstStyle/>
        <a:p>
          <a:r>
            <a:rPr lang="zh-CN" b="1" i="0" baseline="0" dirty="0"/>
            <a:t>（三）水利工程； </a:t>
          </a:r>
          <a:r>
            <a:rPr lang="en-US" altLang="zh-CN" b="1" i="0" baseline="0" dirty="0"/>
            <a:t>        </a:t>
          </a:r>
          <a:r>
            <a:rPr lang="zh-CN" b="1" i="0" baseline="0" dirty="0"/>
            <a:t>（四）通信工程；</a:t>
          </a:r>
          <a:endParaRPr lang="zh-CN" dirty="0"/>
        </a:p>
      </dgm:t>
    </dgm:pt>
    <dgm:pt modelId="{1457B08E-E027-4ACD-8DE9-43C6878176E9}" type="parTrans" cxnId="{544C746D-D617-4F10-ACB3-6C8A7163B02C}">
      <dgm:prSet/>
      <dgm:spPr/>
      <dgm:t>
        <a:bodyPr/>
        <a:lstStyle/>
        <a:p>
          <a:endParaRPr lang="zh-CN" altLang="en-US"/>
        </a:p>
      </dgm:t>
    </dgm:pt>
    <dgm:pt modelId="{E9F6DDD0-B70E-46F8-91F3-F425EFFC6B78}" type="sibTrans" cxnId="{544C746D-D617-4F10-ACB3-6C8A7163B02C}">
      <dgm:prSet/>
      <dgm:spPr/>
      <dgm:t>
        <a:bodyPr/>
        <a:lstStyle/>
        <a:p>
          <a:endParaRPr lang="zh-CN" altLang="en-US"/>
        </a:p>
      </dgm:t>
    </dgm:pt>
    <dgm:pt modelId="{A9E97D7A-40ED-46C6-946E-89B951E1CEC2}">
      <dgm:prSet/>
      <dgm:spPr/>
      <dgm:t>
        <a:bodyPr/>
        <a:lstStyle/>
        <a:p>
          <a:r>
            <a:rPr lang="zh-CN" b="1" i="0" baseline="0"/>
            <a:t>（五）市政园林工程；（六）建筑工程。</a:t>
          </a:r>
          <a:endParaRPr lang="zh-CN"/>
        </a:p>
      </dgm:t>
    </dgm:pt>
    <dgm:pt modelId="{30629752-DF3A-44E6-9930-05D65324C9B8}" type="parTrans" cxnId="{3D0C1EB7-E388-44C5-B7A0-C2BEEFF983DA}">
      <dgm:prSet/>
      <dgm:spPr/>
      <dgm:t>
        <a:bodyPr/>
        <a:lstStyle/>
        <a:p>
          <a:endParaRPr lang="zh-CN" altLang="en-US"/>
        </a:p>
      </dgm:t>
    </dgm:pt>
    <dgm:pt modelId="{F0D2345B-C1E1-4E91-B9D2-A8914626AD5B}" type="sibTrans" cxnId="{3D0C1EB7-E388-44C5-B7A0-C2BEEFF983DA}">
      <dgm:prSet/>
      <dgm:spPr/>
      <dgm:t>
        <a:bodyPr/>
        <a:lstStyle/>
        <a:p>
          <a:endParaRPr lang="zh-CN" altLang="en-US"/>
        </a:p>
      </dgm:t>
    </dgm:pt>
    <dgm:pt modelId="{FA71737F-537D-4949-BBF2-934E032EFFC2}" type="pres">
      <dgm:prSet presAssocID="{92B8FEC6-005E-4FAC-9887-65023C686C91}" presName="linear" presStyleCnt="0">
        <dgm:presLayoutVars>
          <dgm:animLvl val="lvl"/>
          <dgm:resizeHandles val="exact"/>
        </dgm:presLayoutVars>
      </dgm:prSet>
      <dgm:spPr/>
    </dgm:pt>
    <dgm:pt modelId="{E5581198-E006-4762-BEF8-94F30E4DD9BC}" type="pres">
      <dgm:prSet presAssocID="{FE7C92CF-27C9-4C19-BEB3-E45B99344782}" presName="parentText" presStyleLbl="node1" presStyleIdx="0" presStyleCnt="1">
        <dgm:presLayoutVars>
          <dgm:chMax val="0"/>
          <dgm:bulletEnabled val="1"/>
        </dgm:presLayoutVars>
      </dgm:prSet>
      <dgm:spPr/>
    </dgm:pt>
    <dgm:pt modelId="{7B8B01F9-9082-49C8-9A72-5F40F012310E}" type="pres">
      <dgm:prSet presAssocID="{FE7C92CF-27C9-4C19-BEB3-E45B99344782}" presName="childText" presStyleLbl="revTx" presStyleIdx="0" presStyleCnt="1">
        <dgm:presLayoutVars>
          <dgm:bulletEnabled val="1"/>
        </dgm:presLayoutVars>
      </dgm:prSet>
      <dgm:spPr/>
    </dgm:pt>
  </dgm:ptLst>
  <dgm:cxnLst>
    <dgm:cxn modelId="{BE7DC10E-A914-4636-9945-BF76D373C110}" type="presOf" srcId="{1C9420D9-A26E-48DA-BA37-AA372B5B1FFC}" destId="{7B8B01F9-9082-49C8-9A72-5F40F012310E}" srcOrd="0" destOrd="0" presId="urn:microsoft.com/office/officeart/2005/8/layout/vList2"/>
    <dgm:cxn modelId="{5047BA18-E0BE-4677-8DC2-6F8580E2F1FE}" srcId="{92B8FEC6-005E-4FAC-9887-65023C686C91}" destId="{FE7C92CF-27C9-4C19-BEB3-E45B99344782}" srcOrd="0" destOrd="0" parTransId="{CE3243A4-9051-4479-8DE1-B43C74E3BFC0}" sibTransId="{1407C771-8083-4098-AD84-C3F47DB5DF8F}"/>
    <dgm:cxn modelId="{7013633B-329F-4F86-986F-C7481FDA2309}" type="presOf" srcId="{FE7C92CF-27C9-4C19-BEB3-E45B99344782}" destId="{E5581198-E006-4762-BEF8-94F30E4DD9BC}" srcOrd="0" destOrd="0" presId="urn:microsoft.com/office/officeart/2005/8/layout/vList2"/>
    <dgm:cxn modelId="{30122F42-8729-4A23-9852-552EF4B02E8C}" type="presOf" srcId="{92B8FEC6-005E-4FAC-9887-65023C686C91}" destId="{FA71737F-537D-4949-BBF2-934E032EFFC2}" srcOrd="0" destOrd="0" presId="urn:microsoft.com/office/officeart/2005/8/layout/vList2"/>
    <dgm:cxn modelId="{33AFCE67-23E8-4F54-8889-D7341DA2F0CC}" type="presOf" srcId="{DD62B936-732F-4AB0-ADBE-6EADEAFAF1B2}" destId="{7B8B01F9-9082-49C8-9A72-5F40F012310E}" srcOrd="0" destOrd="2" presId="urn:microsoft.com/office/officeart/2005/8/layout/vList2"/>
    <dgm:cxn modelId="{544C746D-D617-4F10-ACB3-6C8A7163B02C}" srcId="{FE7C92CF-27C9-4C19-BEB3-E45B99344782}" destId="{DD62B936-732F-4AB0-ADBE-6EADEAFAF1B2}" srcOrd="2" destOrd="0" parTransId="{1457B08E-E027-4ACD-8DE9-43C6878176E9}" sibTransId="{E9F6DDD0-B70E-46F8-91F3-F425EFFC6B78}"/>
    <dgm:cxn modelId="{65DF1576-1536-4659-B139-BF3676E8112B}" srcId="{FE7C92CF-27C9-4C19-BEB3-E45B99344782}" destId="{1C9420D9-A26E-48DA-BA37-AA372B5B1FFC}" srcOrd="0" destOrd="0" parTransId="{724A4055-62C7-4DDC-AD22-A3907F91754A}" sibTransId="{CC90DF33-C2EA-41B1-86A6-E4C2CEDB1E0D}"/>
    <dgm:cxn modelId="{9015829E-4C92-4E80-ABA5-C5473A445BB1}" type="presOf" srcId="{A9E97D7A-40ED-46C6-946E-89B951E1CEC2}" destId="{7B8B01F9-9082-49C8-9A72-5F40F012310E}" srcOrd="0" destOrd="3" presId="urn:microsoft.com/office/officeart/2005/8/layout/vList2"/>
    <dgm:cxn modelId="{597431AA-DDA1-4BDA-88C8-88F27967A8C1}" srcId="{FE7C92CF-27C9-4C19-BEB3-E45B99344782}" destId="{234A59E2-0A8A-4E1D-AFD9-D335609791B1}" srcOrd="1" destOrd="0" parTransId="{7CAD9560-3F3F-4204-81E6-54B45843F972}" sibTransId="{6425A413-06F5-4517-B039-18086F6E640B}"/>
    <dgm:cxn modelId="{3D0C1EB7-E388-44C5-B7A0-C2BEEFF983DA}" srcId="{FE7C92CF-27C9-4C19-BEB3-E45B99344782}" destId="{A9E97D7A-40ED-46C6-946E-89B951E1CEC2}" srcOrd="3" destOrd="0" parTransId="{30629752-DF3A-44E6-9930-05D65324C9B8}" sibTransId="{F0D2345B-C1E1-4E91-B9D2-A8914626AD5B}"/>
    <dgm:cxn modelId="{171F7CD6-73B7-4BE1-AFE9-55D363B56809}" type="presOf" srcId="{234A59E2-0A8A-4E1D-AFD9-D335609791B1}" destId="{7B8B01F9-9082-49C8-9A72-5F40F012310E}" srcOrd="0" destOrd="1" presId="urn:microsoft.com/office/officeart/2005/8/layout/vList2"/>
    <dgm:cxn modelId="{8AA20A0E-36C1-4E05-B974-C43B8207201D}" type="presParOf" srcId="{FA71737F-537D-4949-BBF2-934E032EFFC2}" destId="{E5581198-E006-4762-BEF8-94F30E4DD9BC}" srcOrd="0" destOrd="0" presId="urn:microsoft.com/office/officeart/2005/8/layout/vList2"/>
    <dgm:cxn modelId="{FAF27BE2-C643-4B3C-A592-6AD727FD2013}" type="presParOf" srcId="{FA71737F-537D-4949-BBF2-934E032EFFC2}" destId="{7B8B01F9-9082-49C8-9A72-5F40F012310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D35B88C-27C9-466D-8A4F-CF1325D7B7E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zh-CN" altLang="en-US"/>
        </a:p>
      </dgm:t>
    </dgm:pt>
    <dgm:pt modelId="{4B749AC7-8134-4AD4-A73A-C5B53C9E96BF}">
      <dgm:prSet custT="1"/>
      <dgm:spPr/>
      <dgm:t>
        <a:bodyPr/>
        <a:lstStyle/>
        <a:p>
          <a:r>
            <a:rPr lang="zh-CN" altLang="en-US" sz="2400" b="1" i="0" baseline="0" dirty="0">
              <a:solidFill>
                <a:srgbClr val="FF0000"/>
              </a:solidFill>
            </a:rPr>
            <a:t>下列工程不列入评价范围：</a:t>
          </a:r>
          <a:endParaRPr lang="zh-CN" altLang="en-US" sz="2400" dirty="0">
            <a:solidFill>
              <a:srgbClr val="FF0000"/>
            </a:solidFill>
          </a:endParaRPr>
        </a:p>
      </dgm:t>
    </dgm:pt>
    <dgm:pt modelId="{2FC1D231-89B0-44F4-A924-9CFF6488D1E3}" type="parTrans" cxnId="{A068BB34-F28C-43F0-802C-09E954B7F7DB}">
      <dgm:prSet/>
      <dgm:spPr/>
      <dgm:t>
        <a:bodyPr/>
        <a:lstStyle/>
        <a:p>
          <a:endParaRPr lang="zh-CN" altLang="en-US"/>
        </a:p>
      </dgm:t>
    </dgm:pt>
    <dgm:pt modelId="{C32D27E7-6884-4D57-B267-A73BF1373BF1}" type="sibTrans" cxnId="{A068BB34-F28C-43F0-802C-09E954B7F7DB}">
      <dgm:prSet/>
      <dgm:spPr/>
      <dgm:t>
        <a:bodyPr/>
        <a:lstStyle/>
        <a:p>
          <a:endParaRPr lang="zh-CN" altLang="en-US"/>
        </a:p>
      </dgm:t>
    </dgm:pt>
    <dgm:pt modelId="{BCB5CF13-B0FC-4BEC-97E7-68D6D3D4A18C}">
      <dgm:prSet/>
      <dgm:spPr/>
      <dgm:t>
        <a:bodyPr/>
        <a:lstStyle/>
        <a:p>
          <a:r>
            <a:rPr lang="en-US" b="1" i="0" baseline="0" dirty="0">
              <a:solidFill>
                <a:schemeClr val="bg1"/>
              </a:solidFill>
            </a:rPr>
            <a:t>1.</a:t>
          </a:r>
          <a:r>
            <a:rPr lang="zh-CN" b="1" i="0" baseline="0" dirty="0">
              <a:solidFill>
                <a:schemeClr val="bg1"/>
              </a:solidFill>
            </a:rPr>
            <a:t>由于设计、施工等原因而存在质量、安全隐患、功能性缺陷的工程；</a:t>
          </a:r>
          <a:endParaRPr lang="zh-CN" dirty="0">
            <a:solidFill>
              <a:schemeClr val="bg1"/>
            </a:solidFill>
          </a:endParaRPr>
        </a:p>
      </dgm:t>
    </dgm:pt>
    <dgm:pt modelId="{68CF9A23-D997-4CA5-AEB2-588510B23F7C}" type="parTrans" cxnId="{695D3BC9-252A-46B9-B2F7-68C0BA395ED5}">
      <dgm:prSet/>
      <dgm:spPr/>
      <dgm:t>
        <a:bodyPr/>
        <a:lstStyle/>
        <a:p>
          <a:endParaRPr lang="zh-CN" altLang="en-US"/>
        </a:p>
      </dgm:t>
    </dgm:pt>
    <dgm:pt modelId="{026C23D1-6C94-4B82-B0F2-789AA4599C47}" type="sibTrans" cxnId="{695D3BC9-252A-46B9-B2F7-68C0BA395ED5}">
      <dgm:prSet/>
      <dgm:spPr/>
      <dgm:t>
        <a:bodyPr/>
        <a:lstStyle/>
        <a:p>
          <a:endParaRPr lang="zh-CN" altLang="en-US"/>
        </a:p>
      </dgm:t>
    </dgm:pt>
    <dgm:pt modelId="{67EAA689-924A-4F51-82AD-26A660949067}">
      <dgm:prSet custT="1"/>
      <dgm:spPr/>
      <dgm:t>
        <a:bodyPr/>
        <a:lstStyle/>
        <a:p>
          <a:r>
            <a:rPr lang="en-US" sz="2000" b="1" i="0" baseline="0" dirty="0">
              <a:solidFill>
                <a:schemeClr val="bg1"/>
              </a:solidFill>
            </a:rPr>
            <a:t>2.</a:t>
          </a:r>
          <a:r>
            <a:rPr lang="zh-CN" sz="2000" b="1" i="0" baseline="0" dirty="0">
              <a:solidFill>
                <a:schemeClr val="bg1"/>
              </a:solidFill>
            </a:rPr>
            <a:t>工程建设过程中发生过一般及以上质量事故、一般及以上安全事故和环境污染事故的工程。</a:t>
          </a:r>
          <a:endParaRPr lang="zh-CN" sz="2000" dirty="0">
            <a:solidFill>
              <a:schemeClr val="bg1"/>
            </a:solidFill>
          </a:endParaRPr>
        </a:p>
      </dgm:t>
    </dgm:pt>
    <dgm:pt modelId="{EF54C685-18DD-4323-B963-73D71B0D2A00}" type="parTrans" cxnId="{C1362607-D307-4B00-94C3-85C20E4FB50D}">
      <dgm:prSet/>
      <dgm:spPr/>
      <dgm:t>
        <a:bodyPr/>
        <a:lstStyle/>
        <a:p>
          <a:endParaRPr lang="zh-CN" altLang="en-US"/>
        </a:p>
      </dgm:t>
    </dgm:pt>
    <dgm:pt modelId="{E253DDBB-32B0-4C84-9649-9335CDB58903}" type="sibTrans" cxnId="{C1362607-D307-4B00-94C3-85C20E4FB50D}">
      <dgm:prSet/>
      <dgm:spPr/>
      <dgm:t>
        <a:bodyPr/>
        <a:lstStyle/>
        <a:p>
          <a:endParaRPr lang="zh-CN" altLang="en-US"/>
        </a:p>
      </dgm:t>
    </dgm:pt>
    <dgm:pt modelId="{C9349F34-E3EB-4965-8A3A-4D82C2F2743C}" type="pres">
      <dgm:prSet presAssocID="{2D35B88C-27C9-466D-8A4F-CF1325D7B7ED}" presName="compositeShape" presStyleCnt="0">
        <dgm:presLayoutVars>
          <dgm:chMax val="7"/>
          <dgm:dir/>
          <dgm:resizeHandles val="exact"/>
        </dgm:presLayoutVars>
      </dgm:prSet>
      <dgm:spPr/>
    </dgm:pt>
    <dgm:pt modelId="{7625C72E-E9B8-44C9-8081-9E439B7F75A4}" type="pres">
      <dgm:prSet presAssocID="{4B749AC7-8134-4AD4-A73A-C5B53C9E96BF}" presName="circ1" presStyleLbl="vennNode1" presStyleIdx="0" presStyleCnt="3" custScaleX="269745"/>
      <dgm:spPr/>
    </dgm:pt>
    <dgm:pt modelId="{C4E90936-F0CD-4207-AD17-E2F9C9A9B827}" type="pres">
      <dgm:prSet presAssocID="{4B749AC7-8134-4AD4-A73A-C5B53C9E96BF}" presName="circ1Tx" presStyleLbl="revTx" presStyleIdx="0" presStyleCnt="0">
        <dgm:presLayoutVars>
          <dgm:chMax val="0"/>
          <dgm:chPref val="0"/>
          <dgm:bulletEnabled val="1"/>
        </dgm:presLayoutVars>
      </dgm:prSet>
      <dgm:spPr/>
    </dgm:pt>
    <dgm:pt modelId="{A9F51CA0-10DE-495B-A99A-130D9934970A}" type="pres">
      <dgm:prSet presAssocID="{BCB5CF13-B0FC-4BEC-97E7-68D6D3D4A18C}" presName="circ2" presStyleLbl="vennNode1" presStyleIdx="1" presStyleCnt="3" custScaleX="216054" custLinFactNeighborX="43306" custLinFactNeighborY="274"/>
      <dgm:spPr/>
    </dgm:pt>
    <dgm:pt modelId="{FEABA705-54F5-4227-8B21-DFFF7615975F}" type="pres">
      <dgm:prSet presAssocID="{BCB5CF13-B0FC-4BEC-97E7-68D6D3D4A18C}" presName="circ2Tx" presStyleLbl="revTx" presStyleIdx="0" presStyleCnt="0">
        <dgm:presLayoutVars>
          <dgm:chMax val="0"/>
          <dgm:chPref val="0"/>
          <dgm:bulletEnabled val="1"/>
        </dgm:presLayoutVars>
      </dgm:prSet>
      <dgm:spPr/>
    </dgm:pt>
    <dgm:pt modelId="{0C2F6FDC-413B-4CE0-95E6-ACB7C3071A39}" type="pres">
      <dgm:prSet presAssocID="{67EAA689-924A-4F51-82AD-26A660949067}" presName="circ3" presStyleLbl="vennNode1" presStyleIdx="2" presStyleCnt="3" custScaleX="219749" custLinFactNeighborX="-45265" custLinFactNeighborY="3970"/>
      <dgm:spPr/>
    </dgm:pt>
    <dgm:pt modelId="{BC71DAF9-A37A-41BB-A38B-3EF2ECF7BA5F}" type="pres">
      <dgm:prSet presAssocID="{67EAA689-924A-4F51-82AD-26A660949067}" presName="circ3Tx" presStyleLbl="revTx" presStyleIdx="0" presStyleCnt="0">
        <dgm:presLayoutVars>
          <dgm:chMax val="0"/>
          <dgm:chPref val="0"/>
          <dgm:bulletEnabled val="1"/>
        </dgm:presLayoutVars>
      </dgm:prSet>
      <dgm:spPr/>
    </dgm:pt>
  </dgm:ptLst>
  <dgm:cxnLst>
    <dgm:cxn modelId="{C1362607-D307-4B00-94C3-85C20E4FB50D}" srcId="{2D35B88C-27C9-466D-8A4F-CF1325D7B7ED}" destId="{67EAA689-924A-4F51-82AD-26A660949067}" srcOrd="2" destOrd="0" parTransId="{EF54C685-18DD-4323-B963-73D71B0D2A00}" sibTransId="{E253DDBB-32B0-4C84-9649-9335CDB58903}"/>
    <dgm:cxn modelId="{656FD51F-54FA-4B35-9986-DC81C467874A}" type="presOf" srcId="{2D35B88C-27C9-466D-8A4F-CF1325D7B7ED}" destId="{C9349F34-E3EB-4965-8A3A-4D82C2F2743C}" srcOrd="0" destOrd="0" presId="urn:microsoft.com/office/officeart/2005/8/layout/venn1"/>
    <dgm:cxn modelId="{A068BB34-F28C-43F0-802C-09E954B7F7DB}" srcId="{2D35B88C-27C9-466D-8A4F-CF1325D7B7ED}" destId="{4B749AC7-8134-4AD4-A73A-C5B53C9E96BF}" srcOrd="0" destOrd="0" parTransId="{2FC1D231-89B0-44F4-A924-9CFF6488D1E3}" sibTransId="{C32D27E7-6884-4D57-B267-A73BF1373BF1}"/>
    <dgm:cxn modelId="{6CCD4B41-09C7-4577-8836-4E2DCB5D12FC}" type="presOf" srcId="{67EAA689-924A-4F51-82AD-26A660949067}" destId="{0C2F6FDC-413B-4CE0-95E6-ACB7C3071A39}" srcOrd="0" destOrd="0" presId="urn:microsoft.com/office/officeart/2005/8/layout/venn1"/>
    <dgm:cxn modelId="{42EC6E41-8D42-4520-965B-255EF49A9307}" type="presOf" srcId="{4B749AC7-8134-4AD4-A73A-C5B53C9E96BF}" destId="{C4E90936-F0CD-4207-AD17-E2F9C9A9B827}" srcOrd="1" destOrd="0" presId="urn:microsoft.com/office/officeart/2005/8/layout/venn1"/>
    <dgm:cxn modelId="{77FD3256-004F-4877-8E08-256E8FFEB4A0}" type="presOf" srcId="{BCB5CF13-B0FC-4BEC-97E7-68D6D3D4A18C}" destId="{FEABA705-54F5-4227-8B21-DFFF7615975F}" srcOrd="1" destOrd="0" presId="urn:microsoft.com/office/officeart/2005/8/layout/venn1"/>
    <dgm:cxn modelId="{454B697F-8957-43AC-BEF9-638886837204}" type="presOf" srcId="{4B749AC7-8134-4AD4-A73A-C5B53C9E96BF}" destId="{7625C72E-E9B8-44C9-8081-9E439B7F75A4}" srcOrd="0" destOrd="0" presId="urn:microsoft.com/office/officeart/2005/8/layout/venn1"/>
    <dgm:cxn modelId="{65E3F18F-1F1D-4E3B-AF2D-97DC53C866FA}" type="presOf" srcId="{67EAA689-924A-4F51-82AD-26A660949067}" destId="{BC71DAF9-A37A-41BB-A38B-3EF2ECF7BA5F}" srcOrd="1" destOrd="0" presId="urn:microsoft.com/office/officeart/2005/8/layout/venn1"/>
    <dgm:cxn modelId="{736A0E9F-ED3F-42F6-90FA-119FE00ABAEC}" type="presOf" srcId="{BCB5CF13-B0FC-4BEC-97E7-68D6D3D4A18C}" destId="{A9F51CA0-10DE-495B-A99A-130D9934970A}" srcOrd="0" destOrd="0" presId="urn:microsoft.com/office/officeart/2005/8/layout/venn1"/>
    <dgm:cxn modelId="{695D3BC9-252A-46B9-B2F7-68C0BA395ED5}" srcId="{2D35B88C-27C9-466D-8A4F-CF1325D7B7ED}" destId="{BCB5CF13-B0FC-4BEC-97E7-68D6D3D4A18C}" srcOrd="1" destOrd="0" parTransId="{68CF9A23-D997-4CA5-AEB2-588510B23F7C}" sibTransId="{026C23D1-6C94-4B82-B0F2-789AA4599C47}"/>
    <dgm:cxn modelId="{2A9D0747-66E6-4817-938A-A10A7FF0C975}" type="presParOf" srcId="{C9349F34-E3EB-4965-8A3A-4D82C2F2743C}" destId="{7625C72E-E9B8-44C9-8081-9E439B7F75A4}" srcOrd="0" destOrd="0" presId="urn:microsoft.com/office/officeart/2005/8/layout/venn1"/>
    <dgm:cxn modelId="{B0E12A5C-DBBB-47F8-BC1E-10E88A5C902A}" type="presParOf" srcId="{C9349F34-E3EB-4965-8A3A-4D82C2F2743C}" destId="{C4E90936-F0CD-4207-AD17-E2F9C9A9B827}" srcOrd="1" destOrd="0" presId="urn:microsoft.com/office/officeart/2005/8/layout/venn1"/>
    <dgm:cxn modelId="{524204B6-8D9A-426D-B7DD-4945F7E07214}" type="presParOf" srcId="{C9349F34-E3EB-4965-8A3A-4D82C2F2743C}" destId="{A9F51CA0-10DE-495B-A99A-130D9934970A}" srcOrd="2" destOrd="0" presId="urn:microsoft.com/office/officeart/2005/8/layout/venn1"/>
    <dgm:cxn modelId="{EA6A7637-C28E-408E-8EF3-AC40B25B622F}" type="presParOf" srcId="{C9349F34-E3EB-4965-8A3A-4D82C2F2743C}" destId="{FEABA705-54F5-4227-8B21-DFFF7615975F}" srcOrd="3" destOrd="0" presId="urn:microsoft.com/office/officeart/2005/8/layout/venn1"/>
    <dgm:cxn modelId="{DF7AFF9D-1380-44D1-BE04-01BA99D44786}" type="presParOf" srcId="{C9349F34-E3EB-4965-8A3A-4D82C2F2743C}" destId="{0C2F6FDC-413B-4CE0-95E6-ACB7C3071A39}" srcOrd="4" destOrd="0" presId="urn:microsoft.com/office/officeart/2005/8/layout/venn1"/>
    <dgm:cxn modelId="{444F7293-A74B-416B-BED0-647AF3CB51AB}" type="presParOf" srcId="{C9349F34-E3EB-4965-8A3A-4D82C2F2743C}" destId="{BC71DAF9-A37A-41BB-A38B-3EF2ECF7BA5F}"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CCE592C-70E9-4606-AAD5-7E6398CC6034}"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zh-CN" altLang="en-US"/>
        </a:p>
      </dgm:t>
    </dgm:pt>
    <dgm:pt modelId="{0975DD74-E71B-4D8B-A862-3E1CD00AB0B5}">
      <dgm:prSet/>
      <dgm:spPr/>
      <dgm:t>
        <a:bodyPr/>
        <a:lstStyle/>
        <a:p>
          <a:r>
            <a:rPr lang="zh-CN" b="1" i="0" baseline="0" dirty="0">
              <a:solidFill>
                <a:srgbClr val="FF0000"/>
              </a:solidFill>
            </a:rPr>
            <a:t>三、参评条件</a:t>
          </a:r>
          <a:endParaRPr lang="zh-CN" dirty="0">
            <a:solidFill>
              <a:srgbClr val="FF0000"/>
            </a:solidFill>
          </a:endParaRPr>
        </a:p>
      </dgm:t>
    </dgm:pt>
    <dgm:pt modelId="{BF4C35B0-30B2-4CEA-AC7E-C268E3224EDA}" type="parTrans" cxnId="{4164877C-4D04-4C09-BB05-DC683FB8D31A}">
      <dgm:prSet/>
      <dgm:spPr/>
      <dgm:t>
        <a:bodyPr/>
        <a:lstStyle/>
        <a:p>
          <a:endParaRPr lang="zh-CN" altLang="en-US"/>
        </a:p>
      </dgm:t>
    </dgm:pt>
    <dgm:pt modelId="{637F1B4B-3ADA-45BC-8594-4CFF9F50844F}" type="sibTrans" cxnId="{4164877C-4D04-4C09-BB05-DC683FB8D31A}">
      <dgm:prSet/>
      <dgm:spPr/>
      <dgm:t>
        <a:bodyPr/>
        <a:lstStyle/>
        <a:p>
          <a:endParaRPr lang="zh-CN" altLang="en-US"/>
        </a:p>
      </dgm:t>
    </dgm:pt>
    <dgm:pt modelId="{AABBCB25-73EE-4309-B127-463DE00AA66E}">
      <dgm:prSet/>
      <dgm:spPr/>
      <dgm:t>
        <a:bodyPr/>
        <a:lstStyle/>
        <a:p>
          <a:r>
            <a:rPr lang="en-US" b="1" i="0" baseline="0"/>
            <a:t>1.</a:t>
          </a:r>
          <a:r>
            <a:rPr lang="zh-CN" b="1" i="0" baseline="0"/>
            <a:t>应符合国家倡导的建设生态文明、推进绿色发展的政策法规要求；</a:t>
          </a:r>
          <a:endParaRPr lang="zh-CN"/>
        </a:p>
      </dgm:t>
    </dgm:pt>
    <dgm:pt modelId="{05AE4949-84EE-4180-BCE9-E5F372D536FE}" type="parTrans" cxnId="{93FFFB9A-EF5D-4CD3-817E-AC5A844ABE1A}">
      <dgm:prSet/>
      <dgm:spPr/>
      <dgm:t>
        <a:bodyPr/>
        <a:lstStyle/>
        <a:p>
          <a:endParaRPr lang="zh-CN" altLang="en-US"/>
        </a:p>
      </dgm:t>
    </dgm:pt>
    <dgm:pt modelId="{D2DCD352-14A1-42D5-888D-2A04EC1BC335}" type="sibTrans" cxnId="{93FFFB9A-EF5D-4CD3-817E-AC5A844ABE1A}">
      <dgm:prSet/>
      <dgm:spPr/>
      <dgm:t>
        <a:bodyPr/>
        <a:lstStyle/>
        <a:p>
          <a:endParaRPr lang="zh-CN" altLang="en-US"/>
        </a:p>
      </dgm:t>
    </dgm:pt>
    <dgm:pt modelId="{0533A7F0-C21E-4323-BFD8-B6C6E811E9C7}">
      <dgm:prSet/>
      <dgm:spPr/>
      <dgm:t>
        <a:bodyPr/>
        <a:lstStyle/>
        <a:p>
          <a:r>
            <a:rPr lang="en-US" b="1" i="0" baseline="0" dirty="0"/>
            <a:t>2.</a:t>
          </a:r>
          <a:r>
            <a:rPr lang="zh-CN" b="1" i="0" baseline="0" dirty="0"/>
            <a:t>建设程序合法合规，建设手续齐全；</a:t>
          </a:r>
          <a:endParaRPr lang="zh-CN" dirty="0"/>
        </a:p>
      </dgm:t>
    </dgm:pt>
    <dgm:pt modelId="{59D29472-A690-4DEE-AF16-90ED833DA629}" type="parTrans" cxnId="{AF5B9666-8E10-4CB3-ADA8-DA91B4356D13}">
      <dgm:prSet/>
      <dgm:spPr/>
      <dgm:t>
        <a:bodyPr/>
        <a:lstStyle/>
        <a:p>
          <a:endParaRPr lang="zh-CN" altLang="en-US"/>
        </a:p>
      </dgm:t>
    </dgm:pt>
    <dgm:pt modelId="{ADE99DC8-4D89-4361-9F26-E5E2DB505E8A}" type="sibTrans" cxnId="{AF5B9666-8E10-4CB3-ADA8-DA91B4356D13}">
      <dgm:prSet/>
      <dgm:spPr/>
      <dgm:t>
        <a:bodyPr/>
        <a:lstStyle/>
        <a:p>
          <a:endParaRPr lang="zh-CN" altLang="en-US"/>
        </a:p>
      </dgm:t>
    </dgm:pt>
    <dgm:pt modelId="{258BB0C4-CE45-461A-9401-C9C379FD26D9}">
      <dgm:prSet/>
      <dgm:spPr/>
      <dgm:t>
        <a:bodyPr/>
        <a:lstStyle/>
        <a:p>
          <a:r>
            <a:rPr lang="en-US" b="1" i="0" baseline="0"/>
            <a:t>3.</a:t>
          </a:r>
          <a:r>
            <a:rPr lang="zh-CN" b="1" i="0" baseline="0"/>
            <a:t>具有工程绿色建造实施规划方案，目标明确，计划合理；</a:t>
          </a:r>
          <a:endParaRPr lang="zh-CN"/>
        </a:p>
      </dgm:t>
    </dgm:pt>
    <dgm:pt modelId="{4ABC3B86-7F78-4778-B958-D1F89D0DFF90}" type="parTrans" cxnId="{6D1F5DD1-A2F5-4D9A-9332-83A018BCC681}">
      <dgm:prSet/>
      <dgm:spPr/>
      <dgm:t>
        <a:bodyPr/>
        <a:lstStyle/>
        <a:p>
          <a:endParaRPr lang="zh-CN" altLang="en-US"/>
        </a:p>
      </dgm:t>
    </dgm:pt>
    <dgm:pt modelId="{1D8AB02C-D91D-4D58-A4C6-31312EC1ABC4}" type="sibTrans" cxnId="{6D1F5DD1-A2F5-4D9A-9332-83A018BCC681}">
      <dgm:prSet/>
      <dgm:spPr/>
      <dgm:t>
        <a:bodyPr/>
        <a:lstStyle/>
        <a:p>
          <a:endParaRPr lang="zh-CN" altLang="en-US"/>
        </a:p>
      </dgm:t>
    </dgm:pt>
    <dgm:pt modelId="{EA72E480-3EEB-4F93-B8DA-3FC7708463AC}">
      <dgm:prSet/>
      <dgm:spPr/>
      <dgm:t>
        <a:bodyPr/>
        <a:lstStyle/>
        <a:p>
          <a:r>
            <a:rPr lang="en-US" b="1" i="0" baseline="0"/>
            <a:t>4.</a:t>
          </a:r>
          <a:r>
            <a:rPr lang="zh-CN" b="1" i="0" baseline="0"/>
            <a:t>满足节能、节地、节材、节水、环境保护等国家与行业的相关要求。</a:t>
          </a:r>
          <a:endParaRPr lang="zh-CN"/>
        </a:p>
      </dgm:t>
    </dgm:pt>
    <dgm:pt modelId="{853B81FC-C6F8-4A39-BBFB-F5529AB32B55}" type="parTrans" cxnId="{A06833E3-7C0D-4ABE-B461-31ADB8637831}">
      <dgm:prSet/>
      <dgm:spPr/>
      <dgm:t>
        <a:bodyPr/>
        <a:lstStyle/>
        <a:p>
          <a:endParaRPr lang="zh-CN" altLang="en-US"/>
        </a:p>
      </dgm:t>
    </dgm:pt>
    <dgm:pt modelId="{93C9BD24-6EC6-409B-AA80-3037E1BD331C}" type="sibTrans" cxnId="{A06833E3-7C0D-4ABE-B461-31ADB8637831}">
      <dgm:prSet/>
      <dgm:spPr/>
      <dgm:t>
        <a:bodyPr/>
        <a:lstStyle/>
        <a:p>
          <a:endParaRPr lang="zh-CN" altLang="en-US"/>
        </a:p>
      </dgm:t>
    </dgm:pt>
    <dgm:pt modelId="{46125ACD-3AC1-406D-B920-1B722D62F802}" type="pres">
      <dgm:prSet presAssocID="{7CCE592C-70E9-4606-AAD5-7E6398CC6034}" presName="Name0" presStyleCnt="0">
        <dgm:presLayoutVars>
          <dgm:dir/>
          <dgm:animLvl val="lvl"/>
          <dgm:resizeHandles val="exact"/>
        </dgm:presLayoutVars>
      </dgm:prSet>
      <dgm:spPr/>
    </dgm:pt>
    <dgm:pt modelId="{712E4284-C9B5-4E99-955B-E8342A522160}" type="pres">
      <dgm:prSet presAssocID="{0975DD74-E71B-4D8B-A862-3E1CD00AB0B5}" presName="composite" presStyleCnt="0"/>
      <dgm:spPr/>
    </dgm:pt>
    <dgm:pt modelId="{72F7D343-5663-4ABB-9D7B-6EF24C9BE657}" type="pres">
      <dgm:prSet presAssocID="{0975DD74-E71B-4D8B-A862-3E1CD00AB0B5}" presName="parTx" presStyleLbl="alignNode1" presStyleIdx="0" presStyleCnt="1">
        <dgm:presLayoutVars>
          <dgm:chMax val="0"/>
          <dgm:chPref val="0"/>
          <dgm:bulletEnabled val="1"/>
        </dgm:presLayoutVars>
      </dgm:prSet>
      <dgm:spPr/>
    </dgm:pt>
    <dgm:pt modelId="{75265801-525C-4130-B128-C386DCD4E131}" type="pres">
      <dgm:prSet presAssocID="{0975DD74-E71B-4D8B-A862-3E1CD00AB0B5}" presName="desTx" presStyleLbl="alignAccFollowNode1" presStyleIdx="0" presStyleCnt="1">
        <dgm:presLayoutVars>
          <dgm:bulletEnabled val="1"/>
        </dgm:presLayoutVars>
      </dgm:prSet>
      <dgm:spPr/>
    </dgm:pt>
  </dgm:ptLst>
  <dgm:cxnLst>
    <dgm:cxn modelId="{AB7AD83B-9517-4D3E-9C1D-C1DBA201B03C}" type="presOf" srcId="{0533A7F0-C21E-4323-BFD8-B6C6E811E9C7}" destId="{75265801-525C-4130-B128-C386DCD4E131}" srcOrd="0" destOrd="1" presId="urn:microsoft.com/office/officeart/2005/8/layout/hList1"/>
    <dgm:cxn modelId="{AF5B9666-8E10-4CB3-ADA8-DA91B4356D13}" srcId="{0975DD74-E71B-4D8B-A862-3E1CD00AB0B5}" destId="{0533A7F0-C21E-4323-BFD8-B6C6E811E9C7}" srcOrd="1" destOrd="0" parTransId="{59D29472-A690-4DEE-AF16-90ED833DA629}" sibTransId="{ADE99DC8-4D89-4361-9F26-E5E2DB505E8A}"/>
    <dgm:cxn modelId="{0FF9C870-41B7-4DA2-B003-5CB4AC9D3B27}" type="presOf" srcId="{AABBCB25-73EE-4309-B127-463DE00AA66E}" destId="{75265801-525C-4130-B128-C386DCD4E131}" srcOrd="0" destOrd="0" presId="urn:microsoft.com/office/officeart/2005/8/layout/hList1"/>
    <dgm:cxn modelId="{4164877C-4D04-4C09-BB05-DC683FB8D31A}" srcId="{7CCE592C-70E9-4606-AAD5-7E6398CC6034}" destId="{0975DD74-E71B-4D8B-A862-3E1CD00AB0B5}" srcOrd="0" destOrd="0" parTransId="{BF4C35B0-30B2-4CEA-AC7E-C268E3224EDA}" sibTransId="{637F1B4B-3ADA-45BC-8594-4CFF9F50844F}"/>
    <dgm:cxn modelId="{CF698486-CB9E-4906-A40C-766E4EF65F0A}" type="presOf" srcId="{258BB0C4-CE45-461A-9401-C9C379FD26D9}" destId="{75265801-525C-4130-B128-C386DCD4E131}" srcOrd="0" destOrd="2" presId="urn:microsoft.com/office/officeart/2005/8/layout/hList1"/>
    <dgm:cxn modelId="{93FFFB9A-EF5D-4CD3-817E-AC5A844ABE1A}" srcId="{0975DD74-E71B-4D8B-A862-3E1CD00AB0B5}" destId="{AABBCB25-73EE-4309-B127-463DE00AA66E}" srcOrd="0" destOrd="0" parTransId="{05AE4949-84EE-4180-BCE9-E5F372D536FE}" sibTransId="{D2DCD352-14A1-42D5-888D-2A04EC1BC335}"/>
    <dgm:cxn modelId="{47467B9E-B9D9-4456-8483-7B56F2503290}" type="presOf" srcId="{7CCE592C-70E9-4606-AAD5-7E6398CC6034}" destId="{46125ACD-3AC1-406D-B920-1B722D62F802}" srcOrd="0" destOrd="0" presId="urn:microsoft.com/office/officeart/2005/8/layout/hList1"/>
    <dgm:cxn modelId="{A36398B1-B3D5-411E-AC6C-11B470BE1CAD}" type="presOf" srcId="{EA72E480-3EEB-4F93-B8DA-3FC7708463AC}" destId="{75265801-525C-4130-B128-C386DCD4E131}" srcOrd="0" destOrd="3" presId="urn:microsoft.com/office/officeart/2005/8/layout/hList1"/>
    <dgm:cxn modelId="{6D1F5DD1-A2F5-4D9A-9332-83A018BCC681}" srcId="{0975DD74-E71B-4D8B-A862-3E1CD00AB0B5}" destId="{258BB0C4-CE45-461A-9401-C9C379FD26D9}" srcOrd="2" destOrd="0" parTransId="{4ABC3B86-7F78-4778-B958-D1F89D0DFF90}" sibTransId="{1D8AB02C-D91D-4D58-A4C6-31312EC1ABC4}"/>
    <dgm:cxn modelId="{A06833E3-7C0D-4ABE-B461-31ADB8637831}" srcId="{0975DD74-E71B-4D8B-A862-3E1CD00AB0B5}" destId="{EA72E480-3EEB-4F93-B8DA-3FC7708463AC}" srcOrd="3" destOrd="0" parTransId="{853B81FC-C6F8-4A39-BBFB-F5529AB32B55}" sibTransId="{93C9BD24-6EC6-409B-AA80-3037E1BD331C}"/>
    <dgm:cxn modelId="{FCFEA5FE-BF9B-4D39-8B4B-DA8ECC010EB9}" type="presOf" srcId="{0975DD74-E71B-4D8B-A862-3E1CD00AB0B5}" destId="{72F7D343-5663-4ABB-9D7B-6EF24C9BE657}" srcOrd="0" destOrd="0" presId="urn:microsoft.com/office/officeart/2005/8/layout/hList1"/>
    <dgm:cxn modelId="{3802EC0C-0184-4ED2-BBD3-CD89204C9B10}" type="presParOf" srcId="{46125ACD-3AC1-406D-B920-1B722D62F802}" destId="{712E4284-C9B5-4E99-955B-E8342A522160}" srcOrd="0" destOrd="0" presId="urn:microsoft.com/office/officeart/2005/8/layout/hList1"/>
    <dgm:cxn modelId="{86D1135C-6EEF-454A-ABD5-9495D9A8589D}" type="presParOf" srcId="{712E4284-C9B5-4E99-955B-E8342A522160}" destId="{72F7D343-5663-4ABB-9D7B-6EF24C9BE657}" srcOrd="0" destOrd="0" presId="urn:microsoft.com/office/officeart/2005/8/layout/hList1"/>
    <dgm:cxn modelId="{0C61A285-7D54-49BD-B823-6E1FF90A9133}" type="presParOf" srcId="{712E4284-C9B5-4E99-955B-E8342A522160}" destId="{75265801-525C-4130-B128-C386DCD4E13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17E1CC-7C50-4DF2-B217-32464D811F89}">
      <dsp:nvSpPr>
        <dsp:cNvPr id="0" name=""/>
        <dsp:cNvSpPr/>
      </dsp:nvSpPr>
      <dsp:spPr>
        <a:xfrm>
          <a:off x="0" y="44978"/>
          <a:ext cx="8829675" cy="1544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altLang="zh-CN" sz="2400" b="1" i="0" kern="1200" baseline="0" dirty="0"/>
            <a:t>          </a:t>
          </a:r>
          <a:r>
            <a:rPr lang="zh-CN" sz="2400" b="1" i="0" kern="1200" baseline="0" dirty="0"/>
            <a:t>绿色施工是指工程建设中，在保证质量、安全等基本要求的前提下，通过科学管理和技术进步，最大限度地节约资源与减少对环境负面影响的施工活动，实现四节一环保。</a:t>
          </a:r>
          <a:endParaRPr lang="zh-CN" sz="2400" kern="1200" dirty="0"/>
        </a:p>
      </dsp:txBody>
      <dsp:txXfrm>
        <a:off x="75391" y="120369"/>
        <a:ext cx="8678893" cy="1393618"/>
      </dsp:txXfrm>
    </dsp:sp>
    <dsp:sp modelId="{04D99CBD-76B0-4251-A1DB-9EC9D57C2C95}">
      <dsp:nvSpPr>
        <dsp:cNvPr id="0" name=""/>
        <dsp:cNvSpPr/>
      </dsp:nvSpPr>
      <dsp:spPr>
        <a:xfrm>
          <a:off x="0" y="1703477"/>
          <a:ext cx="8829675" cy="1544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i="0" kern="1200" baseline="0"/>
            <a:t>《</a:t>
          </a:r>
          <a:r>
            <a:rPr lang="zh-CN" sz="2400" b="1" i="0" kern="1200" baseline="0"/>
            <a:t>绿色施工导则</a:t>
          </a:r>
          <a:r>
            <a:rPr lang="en-US" sz="2400" b="1" i="0" kern="1200" baseline="0"/>
            <a:t>》</a:t>
          </a:r>
          <a:r>
            <a:rPr lang="zh-CN" sz="2400" b="1" i="0" kern="1200" baseline="0"/>
            <a:t>由中华人民共和国建设部</a:t>
          </a:r>
          <a:r>
            <a:rPr lang="en-US" sz="2400" b="1" i="0" kern="1200" baseline="0"/>
            <a:t>2017</a:t>
          </a:r>
          <a:r>
            <a:rPr lang="zh-CN" sz="2400" b="1" i="0" kern="1200" baseline="0"/>
            <a:t>年</a:t>
          </a:r>
          <a:r>
            <a:rPr lang="en-US" sz="2400" b="1" i="0" kern="1200" baseline="0"/>
            <a:t>9</a:t>
          </a:r>
          <a:r>
            <a:rPr lang="zh-CN" sz="2400" b="1" i="0" kern="1200" baseline="0"/>
            <a:t>月</a:t>
          </a:r>
          <a:r>
            <a:rPr lang="en-US" sz="2400" b="1" i="0" kern="1200" baseline="0"/>
            <a:t>10</a:t>
          </a:r>
          <a:r>
            <a:rPr lang="zh-CN" sz="2400" b="1" i="0" kern="1200" baseline="0"/>
            <a:t>日发布  </a:t>
          </a:r>
          <a:endParaRPr lang="zh-CN" sz="2400" kern="1200"/>
        </a:p>
      </dsp:txBody>
      <dsp:txXfrm>
        <a:off x="75391" y="1778868"/>
        <a:ext cx="8678893" cy="13936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80922F-8416-4742-B566-C0418937FA04}">
      <dsp:nvSpPr>
        <dsp:cNvPr id="0" name=""/>
        <dsp:cNvSpPr/>
      </dsp:nvSpPr>
      <dsp:spPr>
        <a:xfrm>
          <a:off x="0" y="126888"/>
          <a:ext cx="7632848" cy="16087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altLang="zh-CN" sz="2500" b="1" i="0" kern="1200" baseline="0" dirty="0"/>
            <a:t>         </a:t>
          </a:r>
          <a:r>
            <a:rPr lang="zh-CN" sz="2500" b="1" i="0" kern="1200" baseline="0" dirty="0">
              <a:solidFill>
                <a:schemeClr val="tx1"/>
              </a:solidFill>
            </a:rPr>
            <a:t>是指在工程建设的设计及施工过程中应用和创新先进管理适用技术，在节能减排方面取得显著社会、经济效益，具有辐射带动作用的相关水平。</a:t>
          </a:r>
          <a:endParaRPr lang="zh-CN" sz="2500" b="1" kern="1200" dirty="0">
            <a:solidFill>
              <a:schemeClr val="tx1"/>
            </a:solidFill>
          </a:endParaRPr>
        </a:p>
      </dsp:txBody>
      <dsp:txXfrm>
        <a:off x="78533" y="205421"/>
        <a:ext cx="7475782" cy="1451684"/>
      </dsp:txXfrm>
    </dsp:sp>
    <dsp:sp modelId="{F171BCB1-BEA6-4EA0-8F47-57D7C6DB6C65}">
      <dsp:nvSpPr>
        <dsp:cNvPr id="0" name=""/>
        <dsp:cNvSpPr/>
      </dsp:nvSpPr>
      <dsp:spPr>
        <a:xfrm>
          <a:off x="0" y="1807639"/>
          <a:ext cx="7632848" cy="16087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altLang="zh-CN" sz="2500" b="1" i="0" kern="1200" baseline="0" dirty="0">
              <a:solidFill>
                <a:schemeClr val="tx1"/>
              </a:solidFill>
            </a:rPr>
            <a:t>           </a:t>
          </a:r>
          <a:r>
            <a:rPr lang="zh-CN" sz="2500" b="1" i="0" kern="1200" baseline="0" dirty="0">
              <a:solidFill>
                <a:schemeClr val="tx1"/>
              </a:solidFill>
            </a:rPr>
            <a:t>绿色建造</a:t>
          </a:r>
          <a:r>
            <a:rPr lang="zh-CN" altLang="en-US" sz="2500" b="1" i="0" kern="1200" baseline="0" dirty="0">
              <a:solidFill>
                <a:schemeClr val="tx1"/>
              </a:solidFill>
            </a:rPr>
            <a:t>水平</a:t>
          </a:r>
          <a:r>
            <a:rPr lang="zh-CN" sz="2500" b="0" i="0" kern="1200" baseline="0" dirty="0">
              <a:solidFill>
                <a:schemeClr val="tx1"/>
              </a:solidFill>
            </a:rPr>
            <a:t>由中国施工企业管理协会提出，并于</a:t>
          </a:r>
          <a:r>
            <a:rPr lang="en-US" sz="2500" b="1" i="0" kern="1200" baseline="0" dirty="0">
              <a:solidFill>
                <a:schemeClr val="tx1"/>
              </a:solidFill>
            </a:rPr>
            <a:t>2018</a:t>
          </a:r>
          <a:r>
            <a:rPr lang="zh-CN" sz="2500" b="1" i="0" kern="1200" baseline="0" dirty="0">
              <a:solidFill>
                <a:schemeClr val="tx1"/>
              </a:solidFill>
            </a:rPr>
            <a:t>年</a:t>
          </a:r>
          <a:r>
            <a:rPr lang="en-US" sz="2500" b="1" i="0" kern="1200" baseline="0" dirty="0">
              <a:solidFill>
                <a:schemeClr val="tx1"/>
              </a:solidFill>
            </a:rPr>
            <a:t>11</a:t>
          </a:r>
          <a:r>
            <a:rPr lang="zh-CN" sz="2500" b="1" i="0" kern="1200" baseline="0" dirty="0">
              <a:solidFill>
                <a:schemeClr val="tx1"/>
              </a:solidFill>
            </a:rPr>
            <a:t>月发布</a:t>
          </a:r>
          <a:r>
            <a:rPr lang="en-US" sz="2500" b="1" i="0" kern="1200" baseline="0" dirty="0">
              <a:solidFill>
                <a:schemeClr val="tx1"/>
              </a:solidFill>
            </a:rPr>
            <a:t>《</a:t>
          </a:r>
          <a:r>
            <a:rPr lang="zh-CN" sz="2500" b="1" i="0" kern="1200" baseline="0" dirty="0">
              <a:solidFill>
                <a:schemeClr val="tx1"/>
              </a:solidFill>
            </a:rPr>
            <a:t>绿色建造水平评价管理办法</a:t>
          </a:r>
          <a:r>
            <a:rPr lang="en-US" sz="2500" b="1" i="0" kern="1200" baseline="0" dirty="0">
              <a:solidFill>
                <a:schemeClr val="tx1"/>
              </a:solidFill>
            </a:rPr>
            <a:t>》</a:t>
          </a:r>
          <a:endParaRPr lang="zh-CN" sz="2500" kern="1200" dirty="0">
            <a:solidFill>
              <a:schemeClr val="tx1"/>
            </a:solidFill>
          </a:endParaRPr>
        </a:p>
      </dsp:txBody>
      <dsp:txXfrm>
        <a:off x="78533" y="1886172"/>
        <a:ext cx="7475782" cy="14516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E5E77F-FB3C-40C9-BE92-27D6E5CC3496}">
      <dsp:nvSpPr>
        <dsp:cNvPr id="0" name=""/>
        <dsp:cNvSpPr/>
      </dsp:nvSpPr>
      <dsp:spPr>
        <a:xfrm>
          <a:off x="0" y="401213"/>
          <a:ext cx="8999855" cy="87530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i="0" kern="1200" baseline="0" dirty="0">
              <a:solidFill>
                <a:srgbClr val="FF0000"/>
              </a:solidFill>
            </a:rPr>
            <a:t>《</a:t>
          </a:r>
          <a:r>
            <a:rPr lang="zh-CN" sz="2400" b="1" i="0" kern="1200" baseline="0" dirty="0">
              <a:solidFill>
                <a:srgbClr val="FF0000"/>
              </a:solidFill>
            </a:rPr>
            <a:t>绿色建造水平评价管理办法</a:t>
          </a:r>
          <a:r>
            <a:rPr lang="en-US" sz="2400" b="1" i="0" kern="1200" baseline="0" dirty="0">
              <a:solidFill>
                <a:srgbClr val="FF0000"/>
              </a:solidFill>
            </a:rPr>
            <a:t>》</a:t>
          </a:r>
          <a:r>
            <a:rPr lang="zh-CN" sz="2400" b="1" i="0" kern="1200" baseline="0" dirty="0">
              <a:solidFill>
                <a:srgbClr val="FF0000"/>
              </a:solidFill>
            </a:rPr>
            <a:t>主要内容：</a:t>
          </a:r>
          <a:endParaRPr lang="zh-CN" sz="2400" kern="1200" dirty="0">
            <a:solidFill>
              <a:srgbClr val="FF0000"/>
            </a:solidFill>
          </a:endParaRPr>
        </a:p>
      </dsp:txBody>
      <dsp:txXfrm>
        <a:off x="42729" y="443942"/>
        <a:ext cx="8914397" cy="789848"/>
      </dsp:txXfrm>
    </dsp:sp>
    <dsp:sp modelId="{B6AF462E-1BCE-45ED-A0C8-96D711433463}">
      <dsp:nvSpPr>
        <dsp:cNvPr id="0" name=""/>
        <dsp:cNvSpPr/>
      </dsp:nvSpPr>
      <dsp:spPr>
        <a:xfrm>
          <a:off x="0" y="1331239"/>
          <a:ext cx="8999855" cy="87530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zh-CN" altLang="en-US" sz="2400" b="1" i="0" kern="1200" baseline="0" dirty="0">
              <a:solidFill>
                <a:srgbClr val="FF0000"/>
              </a:solidFill>
            </a:rPr>
            <a:t>一、总则</a:t>
          </a:r>
          <a:endParaRPr lang="zh-CN" altLang="en-US" sz="2400" kern="1200" dirty="0">
            <a:solidFill>
              <a:srgbClr val="FF0000"/>
            </a:solidFill>
          </a:endParaRPr>
        </a:p>
      </dsp:txBody>
      <dsp:txXfrm>
        <a:off x="42729" y="1373968"/>
        <a:ext cx="8914397" cy="789848"/>
      </dsp:txXfrm>
    </dsp:sp>
    <dsp:sp modelId="{BC77B7A7-8B08-4665-B1AF-AC193B249E19}">
      <dsp:nvSpPr>
        <dsp:cNvPr id="0" name=""/>
        <dsp:cNvSpPr/>
      </dsp:nvSpPr>
      <dsp:spPr>
        <a:xfrm>
          <a:off x="0" y="2261266"/>
          <a:ext cx="8999855" cy="87530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zh-CN" sz="1900" b="1" i="0" kern="1200" baseline="0"/>
            <a:t>目的：  为了深入贯彻落实绿色发展理念，推进生态文明建设，提升工程建设行业绿色建造水平,促进工程建设行业绿色低碳循环发展，制定本办法。</a:t>
          </a:r>
          <a:endParaRPr lang="zh-CN" sz="1900" kern="1200"/>
        </a:p>
      </dsp:txBody>
      <dsp:txXfrm>
        <a:off x="42729" y="2303995"/>
        <a:ext cx="8914397" cy="789848"/>
      </dsp:txXfrm>
    </dsp:sp>
    <dsp:sp modelId="{94F4CAAF-B264-41BD-98BB-F83C5C0F2097}">
      <dsp:nvSpPr>
        <dsp:cNvPr id="0" name=""/>
        <dsp:cNvSpPr/>
      </dsp:nvSpPr>
      <dsp:spPr>
        <a:xfrm>
          <a:off x="0" y="3191292"/>
          <a:ext cx="8999855" cy="87530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zh-CN" sz="1900" b="1" i="0" kern="1200" baseline="0" dirty="0"/>
            <a:t>定义：绿色建造水平是指在工程建设的设计及施工过程中应用和创新先进管理适用技术，在节能减排方面取得显著社会、经济效益，具有辐射带动作用的相关水平。   </a:t>
          </a:r>
          <a:endParaRPr lang="zh-CN" sz="1900" kern="1200" dirty="0"/>
        </a:p>
      </dsp:txBody>
      <dsp:txXfrm>
        <a:off x="42729" y="3234021"/>
        <a:ext cx="8914397" cy="7898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725AD-2B71-4608-BF41-9146A1C1C7D4}">
      <dsp:nvSpPr>
        <dsp:cNvPr id="0" name=""/>
        <dsp:cNvSpPr/>
      </dsp:nvSpPr>
      <dsp:spPr>
        <a:xfrm rot="10800000">
          <a:off x="1625925" y="1465"/>
          <a:ext cx="5363155" cy="110022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5167" tIns="68580" rIns="128016" bIns="68580" numCol="1" spcCol="1270" anchor="ctr" anchorCtr="0">
          <a:noAutofit/>
        </a:bodyPr>
        <a:lstStyle/>
        <a:p>
          <a:pPr marL="0" lvl="0" indent="0" algn="ctr" defTabSz="800100">
            <a:lnSpc>
              <a:spcPct val="90000"/>
            </a:lnSpc>
            <a:spcBef>
              <a:spcPct val="0"/>
            </a:spcBef>
            <a:spcAft>
              <a:spcPct val="35000"/>
            </a:spcAft>
            <a:buNone/>
          </a:pPr>
          <a:r>
            <a:rPr lang="zh-CN" sz="1800" b="1" i="0" kern="1200" baseline="0"/>
            <a:t>绿色建造水平评价工作由中施企协负责，绿色建造工作委员会（以下简称绿委会）组织实施。</a:t>
          </a:r>
          <a:endParaRPr lang="zh-CN" sz="1800" kern="1200"/>
        </a:p>
      </dsp:txBody>
      <dsp:txXfrm rot="10800000">
        <a:off x="1900980" y="1465"/>
        <a:ext cx="5088100" cy="1100220"/>
      </dsp:txXfrm>
    </dsp:sp>
    <dsp:sp modelId="{D6E30626-6953-41C8-B8AC-774A6280A7FD}">
      <dsp:nvSpPr>
        <dsp:cNvPr id="0" name=""/>
        <dsp:cNvSpPr/>
      </dsp:nvSpPr>
      <dsp:spPr>
        <a:xfrm>
          <a:off x="1075814" y="1465"/>
          <a:ext cx="1100220" cy="110022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000A82-212A-4384-8067-0EF8E03CC8A0}">
      <dsp:nvSpPr>
        <dsp:cNvPr id="0" name=""/>
        <dsp:cNvSpPr/>
      </dsp:nvSpPr>
      <dsp:spPr>
        <a:xfrm rot="10800000">
          <a:off x="1625925" y="1430109"/>
          <a:ext cx="5363155" cy="110022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5167" tIns="68580" rIns="128016" bIns="68580" numCol="1" spcCol="1270" anchor="ctr" anchorCtr="0">
          <a:noAutofit/>
        </a:bodyPr>
        <a:lstStyle/>
        <a:p>
          <a:pPr marL="0" lvl="0" indent="0" algn="ctr" defTabSz="800100">
            <a:lnSpc>
              <a:spcPct val="90000"/>
            </a:lnSpc>
            <a:spcBef>
              <a:spcPct val="0"/>
            </a:spcBef>
            <a:spcAft>
              <a:spcPct val="35000"/>
            </a:spcAft>
            <a:buNone/>
          </a:pPr>
          <a:r>
            <a:rPr lang="zh-CN" sz="1800" b="1" i="0" kern="1200" baseline="0"/>
            <a:t>绿色建造评价综合工程建设设计水平评价和绿色施工水平评价后得出结论。</a:t>
          </a:r>
          <a:endParaRPr lang="zh-CN" sz="1800" kern="1200"/>
        </a:p>
      </dsp:txBody>
      <dsp:txXfrm rot="10800000">
        <a:off x="1900980" y="1430109"/>
        <a:ext cx="5088100" cy="1100220"/>
      </dsp:txXfrm>
    </dsp:sp>
    <dsp:sp modelId="{963EFF8C-A789-49F6-92B2-9A9C809D7146}">
      <dsp:nvSpPr>
        <dsp:cNvPr id="0" name=""/>
        <dsp:cNvSpPr/>
      </dsp:nvSpPr>
      <dsp:spPr>
        <a:xfrm>
          <a:off x="1075814" y="1430109"/>
          <a:ext cx="1100220" cy="110022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B1550F-52F9-4C4E-9119-A70B2F94BB05}">
      <dsp:nvSpPr>
        <dsp:cNvPr id="0" name=""/>
        <dsp:cNvSpPr/>
      </dsp:nvSpPr>
      <dsp:spPr>
        <a:xfrm rot="10800000">
          <a:off x="1625925" y="2858754"/>
          <a:ext cx="5363155" cy="110022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5167" tIns="68580" rIns="128016" bIns="68580" numCol="1" spcCol="1270" anchor="ctr" anchorCtr="0">
          <a:noAutofit/>
        </a:bodyPr>
        <a:lstStyle/>
        <a:p>
          <a:pPr marL="0" lvl="0" indent="0" algn="ctr" defTabSz="800100">
            <a:lnSpc>
              <a:spcPct val="90000"/>
            </a:lnSpc>
            <a:spcBef>
              <a:spcPct val="0"/>
            </a:spcBef>
            <a:spcAft>
              <a:spcPct val="35000"/>
            </a:spcAft>
            <a:buNone/>
          </a:pPr>
          <a:r>
            <a:rPr lang="zh-CN" sz="1800" b="1" i="0" kern="1200" baseline="0"/>
            <a:t>评价周期：每年进行一次。   </a:t>
          </a:r>
          <a:endParaRPr lang="zh-CN" sz="1800" kern="1200"/>
        </a:p>
      </dsp:txBody>
      <dsp:txXfrm rot="10800000">
        <a:off x="1900980" y="2858754"/>
        <a:ext cx="5088100" cy="1100220"/>
      </dsp:txXfrm>
    </dsp:sp>
    <dsp:sp modelId="{D9E9E9FB-B755-4D0E-B985-DB59C833BC0C}">
      <dsp:nvSpPr>
        <dsp:cNvPr id="0" name=""/>
        <dsp:cNvSpPr/>
      </dsp:nvSpPr>
      <dsp:spPr>
        <a:xfrm>
          <a:off x="1075814" y="2858754"/>
          <a:ext cx="1100220" cy="110022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581198-E006-4762-BEF8-94F30E4DD9BC}">
      <dsp:nvSpPr>
        <dsp:cNvPr id="0" name=""/>
        <dsp:cNvSpPr/>
      </dsp:nvSpPr>
      <dsp:spPr>
        <a:xfrm>
          <a:off x="0" y="37913"/>
          <a:ext cx="8829675" cy="9623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zh-CN" sz="3500" b="1" i="0" kern="1200" baseline="0" dirty="0">
              <a:solidFill>
                <a:srgbClr val="FF0000"/>
              </a:solidFill>
            </a:rPr>
            <a:t>二、评价范围</a:t>
          </a:r>
          <a:endParaRPr lang="zh-CN" sz="3500" kern="1200" dirty="0">
            <a:solidFill>
              <a:srgbClr val="FF0000"/>
            </a:solidFill>
          </a:endParaRPr>
        </a:p>
      </dsp:txBody>
      <dsp:txXfrm>
        <a:off x="46977" y="84890"/>
        <a:ext cx="8735721" cy="868370"/>
      </dsp:txXfrm>
    </dsp:sp>
    <dsp:sp modelId="{7B8B01F9-9082-49C8-9A72-5F40F012310E}">
      <dsp:nvSpPr>
        <dsp:cNvPr id="0" name=""/>
        <dsp:cNvSpPr/>
      </dsp:nvSpPr>
      <dsp:spPr>
        <a:xfrm>
          <a:off x="0" y="1000238"/>
          <a:ext cx="8829675" cy="2209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0342" tIns="44450" rIns="248920" bIns="44450" numCol="1" spcCol="1270" anchor="t" anchorCtr="0">
          <a:noAutofit/>
        </a:bodyPr>
        <a:lstStyle/>
        <a:p>
          <a:pPr marL="228600" lvl="1" indent="-228600" algn="l" defTabSz="1200150">
            <a:lnSpc>
              <a:spcPct val="90000"/>
            </a:lnSpc>
            <a:spcBef>
              <a:spcPct val="0"/>
            </a:spcBef>
            <a:spcAft>
              <a:spcPct val="20000"/>
            </a:spcAft>
            <a:buChar char="•"/>
          </a:pPr>
          <a:r>
            <a:rPr lang="zh-CN" sz="2700" b="1" i="0" kern="1200" baseline="0"/>
            <a:t>绿色建造水平评价包括下列工程：</a:t>
          </a:r>
          <a:endParaRPr lang="zh-CN" sz="2700" kern="1200"/>
        </a:p>
        <a:p>
          <a:pPr marL="228600" lvl="1" indent="-228600" algn="l" defTabSz="1200150">
            <a:lnSpc>
              <a:spcPct val="90000"/>
            </a:lnSpc>
            <a:spcBef>
              <a:spcPct val="0"/>
            </a:spcBef>
            <a:spcAft>
              <a:spcPct val="20000"/>
            </a:spcAft>
            <a:buChar char="•"/>
          </a:pPr>
          <a:r>
            <a:rPr lang="zh-CN" sz="2700" b="1" i="0" kern="1200" baseline="0"/>
            <a:t>（一）工业建设工程；（二）交通工程；</a:t>
          </a:r>
          <a:endParaRPr lang="zh-CN" sz="2700" kern="1200"/>
        </a:p>
        <a:p>
          <a:pPr marL="228600" lvl="1" indent="-228600" algn="l" defTabSz="1200150">
            <a:lnSpc>
              <a:spcPct val="90000"/>
            </a:lnSpc>
            <a:spcBef>
              <a:spcPct val="0"/>
            </a:spcBef>
            <a:spcAft>
              <a:spcPct val="20000"/>
            </a:spcAft>
            <a:buChar char="•"/>
          </a:pPr>
          <a:r>
            <a:rPr lang="zh-CN" sz="2700" b="1" i="0" kern="1200" baseline="0" dirty="0"/>
            <a:t>（三）水利工程； </a:t>
          </a:r>
          <a:r>
            <a:rPr lang="en-US" altLang="zh-CN" sz="2700" b="1" i="0" kern="1200" baseline="0" dirty="0"/>
            <a:t>        </a:t>
          </a:r>
          <a:r>
            <a:rPr lang="zh-CN" sz="2700" b="1" i="0" kern="1200" baseline="0" dirty="0"/>
            <a:t>（四）通信工程；</a:t>
          </a:r>
          <a:endParaRPr lang="zh-CN" sz="2700" kern="1200" dirty="0"/>
        </a:p>
        <a:p>
          <a:pPr marL="228600" lvl="1" indent="-228600" algn="l" defTabSz="1200150">
            <a:lnSpc>
              <a:spcPct val="90000"/>
            </a:lnSpc>
            <a:spcBef>
              <a:spcPct val="0"/>
            </a:spcBef>
            <a:spcAft>
              <a:spcPct val="20000"/>
            </a:spcAft>
            <a:buChar char="•"/>
          </a:pPr>
          <a:r>
            <a:rPr lang="zh-CN" sz="2700" b="1" i="0" kern="1200" baseline="0"/>
            <a:t>（五）市政园林工程；（六）建筑工程。</a:t>
          </a:r>
          <a:endParaRPr lang="zh-CN" sz="2700" kern="1200"/>
        </a:p>
      </dsp:txBody>
      <dsp:txXfrm>
        <a:off x="0" y="1000238"/>
        <a:ext cx="8829675" cy="220972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25C72E-E9B8-44C9-8081-9E439B7F75A4}">
      <dsp:nvSpPr>
        <dsp:cNvPr id="0" name=""/>
        <dsp:cNvSpPr/>
      </dsp:nvSpPr>
      <dsp:spPr>
        <a:xfrm>
          <a:off x="1196300" y="106235"/>
          <a:ext cx="5928925" cy="219797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zh-CN" altLang="en-US" sz="2400" b="1" i="0" kern="1200" baseline="0" dirty="0">
              <a:solidFill>
                <a:srgbClr val="FF0000"/>
              </a:solidFill>
            </a:rPr>
            <a:t>下列工程不列入评价范围：</a:t>
          </a:r>
          <a:endParaRPr lang="zh-CN" altLang="en-US" sz="2400" kern="1200" dirty="0">
            <a:solidFill>
              <a:srgbClr val="FF0000"/>
            </a:solidFill>
          </a:endParaRPr>
        </a:p>
      </dsp:txBody>
      <dsp:txXfrm>
        <a:off x="1986824" y="490880"/>
        <a:ext cx="4347878" cy="989088"/>
      </dsp:txXfrm>
    </dsp:sp>
    <dsp:sp modelId="{A9F51CA0-10DE-495B-A99A-130D9934970A}">
      <dsp:nvSpPr>
        <dsp:cNvPr id="0" name=""/>
        <dsp:cNvSpPr/>
      </dsp:nvSpPr>
      <dsp:spPr>
        <a:xfrm>
          <a:off x="3531315" y="1485991"/>
          <a:ext cx="4748811" cy="219797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r>
            <a:rPr lang="en-US" sz="2200" b="1" i="0" kern="1200" baseline="0" dirty="0">
              <a:solidFill>
                <a:schemeClr val="bg1"/>
              </a:solidFill>
            </a:rPr>
            <a:t>1.</a:t>
          </a:r>
          <a:r>
            <a:rPr lang="zh-CN" sz="2200" b="1" i="0" kern="1200" baseline="0" dirty="0">
              <a:solidFill>
                <a:schemeClr val="bg1"/>
              </a:solidFill>
            </a:rPr>
            <a:t>由于设计、施工等原因而存在质量、安全隐患、功能性缺陷的工程；</a:t>
          </a:r>
          <a:endParaRPr lang="zh-CN" sz="2200" kern="1200" dirty="0">
            <a:solidFill>
              <a:schemeClr val="bg1"/>
            </a:solidFill>
          </a:endParaRPr>
        </a:p>
      </dsp:txBody>
      <dsp:txXfrm>
        <a:off x="4983660" y="2053801"/>
        <a:ext cx="2849286" cy="1208885"/>
      </dsp:txXfrm>
    </dsp:sp>
    <dsp:sp modelId="{0C2F6FDC-413B-4CE0-95E6-ACB7C3071A39}">
      <dsp:nvSpPr>
        <dsp:cNvPr id="0" name=""/>
        <dsp:cNvSpPr/>
      </dsp:nvSpPr>
      <dsp:spPr>
        <a:xfrm>
          <a:off x="0" y="1567228"/>
          <a:ext cx="4830026" cy="219797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i="0" kern="1200" baseline="0" dirty="0">
              <a:solidFill>
                <a:schemeClr val="bg1"/>
              </a:solidFill>
            </a:rPr>
            <a:t>2.</a:t>
          </a:r>
          <a:r>
            <a:rPr lang="zh-CN" sz="2000" b="1" i="0" kern="1200" baseline="0" dirty="0">
              <a:solidFill>
                <a:schemeClr val="bg1"/>
              </a:solidFill>
            </a:rPr>
            <a:t>工程建设过程中发生过一般及以上质量事故、一般及以上安全事故和环境污染事故的工程。</a:t>
          </a:r>
          <a:endParaRPr lang="zh-CN" sz="2000" kern="1200" dirty="0">
            <a:solidFill>
              <a:schemeClr val="bg1"/>
            </a:solidFill>
          </a:endParaRPr>
        </a:p>
      </dsp:txBody>
      <dsp:txXfrm>
        <a:off x="454827" y="2135038"/>
        <a:ext cx="2898015" cy="12088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F7D343-5663-4ABB-9D7B-6EF24C9BE657}">
      <dsp:nvSpPr>
        <dsp:cNvPr id="0" name=""/>
        <dsp:cNvSpPr/>
      </dsp:nvSpPr>
      <dsp:spPr>
        <a:xfrm>
          <a:off x="0" y="18463"/>
          <a:ext cx="9140825" cy="748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zh-CN" sz="2600" b="1" i="0" kern="1200" baseline="0" dirty="0">
              <a:solidFill>
                <a:srgbClr val="FF0000"/>
              </a:solidFill>
            </a:rPr>
            <a:t>三、参评条件</a:t>
          </a:r>
          <a:endParaRPr lang="zh-CN" sz="2600" kern="1200" dirty="0">
            <a:solidFill>
              <a:srgbClr val="FF0000"/>
            </a:solidFill>
          </a:endParaRPr>
        </a:p>
      </dsp:txBody>
      <dsp:txXfrm>
        <a:off x="0" y="18463"/>
        <a:ext cx="9140825" cy="748800"/>
      </dsp:txXfrm>
    </dsp:sp>
    <dsp:sp modelId="{75265801-525C-4130-B128-C386DCD4E131}">
      <dsp:nvSpPr>
        <dsp:cNvPr id="0" name=""/>
        <dsp:cNvSpPr/>
      </dsp:nvSpPr>
      <dsp:spPr>
        <a:xfrm>
          <a:off x="0" y="767263"/>
          <a:ext cx="9140825" cy="321164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a:lnSpc>
              <a:spcPct val="90000"/>
            </a:lnSpc>
            <a:spcBef>
              <a:spcPct val="0"/>
            </a:spcBef>
            <a:spcAft>
              <a:spcPct val="15000"/>
            </a:spcAft>
            <a:buChar char="•"/>
          </a:pPr>
          <a:r>
            <a:rPr lang="en-US" sz="2600" b="1" i="0" kern="1200" baseline="0"/>
            <a:t>1.</a:t>
          </a:r>
          <a:r>
            <a:rPr lang="zh-CN" sz="2600" b="1" i="0" kern="1200" baseline="0"/>
            <a:t>应符合国家倡导的建设生态文明、推进绿色发展的政策法规要求；</a:t>
          </a:r>
          <a:endParaRPr lang="zh-CN" sz="2600" kern="1200"/>
        </a:p>
        <a:p>
          <a:pPr marL="228600" lvl="1" indent="-228600" algn="l" defTabSz="1155700">
            <a:lnSpc>
              <a:spcPct val="90000"/>
            </a:lnSpc>
            <a:spcBef>
              <a:spcPct val="0"/>
            </a:spcBef>
            <a:spcAft>
              <a:spcPct val="15000"/>
            </a:spcAft>
            <a:buChar char="•"/>
          </a:pPr>
          <a:r>
            <a:rPr lang="en-US" sz="2600" b="1" i="0" kern="1200" baseline="0" dirty="0"/>
            <a:t>2.</a:t>
          </a:r>
          <a:r>
            <a:rPr lang="zh-CN" sz="2600" b="1" i="0" kern="1200" baseline="0" dirty="0"/>
            <a:t>建设程序合法合规，建设手续齐全；</a:t>
          </a:r>
          <a:endParaRPr lang="zh-CN" sz="2600" kern="1200" dirty="0"/>
        </a:p>
        <a:p>
          <a:pPr marL="228600" lvl="1" indent="-228600" algn="l" defTabSz="1155700">
            <a:lnSpc>
              <a:spcPct val="90000"/>
            </a:lnSpc>
            <a:spcBef>
              <a:spcPct val="0"/>
            </a:spcBef>
            <a:spcAft>
              <a:spcPct val="15000"/>
            </a:spcAft>
            <a:buChar char="•"/>
          </a:pPr>
          <a:r>
            <a:rPr lang="en-US" sz="2600" b="1" i="0" kern="1200" baseline="0"/>
            <a:t>3.</a:t>
          </a:r>
          <a:r>
            <a:rPr lang="zh-CN" sz="2600" b="1" i="0" kern="1200" baseline="0"/>
            <a:t>具有工程绿色建造实施规划方案，目标明确，计划合理；</a:t>
          </a:r>
          <a:endParaRPr lang="zh-CN" sz="2600" kern="1200"/>
        </a:p>
        <a:p>
          <a:pPr marL="228600" lvl="1" indent="-228600" algn="l" defTabSz="1155700">
            <a:lnSpc>
              <a:spcPct val="90000"/>
            </a:lnSpc>
            <a:spcBef>
              <a:spcPct val="0"/>
            </a:spcBef>
            <a:spcAft>
              <a:spcPct val="15000"/>
            </a:spcAft>
            <a:buChar char="•"/>
          </a:pPr>
          <a:r>
            <a:rPr lang="en-US" sz="2600" b="1" i="0" kern="1200" baseline="0"/>
            <a:t>4.</a:t>
          </a:r>
          <a:r>
            <a:rPr lang="zh-CN" sz="2600" b="1" i="0" kern="1200" baseline="0"/>
            <a:t>满足节能、节地、节材、节水、环境保护等国家与行业的相关要求。</a:t>
          </a:r>
          <a:endParaRPr lang="zh-CN" sz="2600" kern="1200"/>
        </a:p>
      </dsp:txBody>
      <dsp:txXfrm>
        <a:off x="0" y="767263"/>
        <a:ext cx="9140825" cy="321164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03E915B4-A6E5-4150-A7AF-65EE4C78A883}"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t>‹#›</a:t>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859703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accent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879868"/>
            <a:ext cx="7772400" cy="1102519"/>
          </a:xfrm>
        </p:spPr>
        <p:txBody>
          <a:bodyPr anchor="b"/>
          <a:lstStyle>
            <a:lvl1pPr algn="l">
              <a:defRPr sz="4800"/>
            </a:lvl1pPr>
          </a:lstStyle>
          <a:p>
            <a:r>
              <a:rPr lang="zh-CN" altLang="en-US" noProof="1"/>
              <a:t>单击此处编辑母版标题样式</a:t>
            </a:r>
            <a:endParaRPr lang="en-US" noProof="1"/>
          </a:p>
        </p:txBody>
      </p:sp>
      <p:sp>
        <p:nvSpPr>
          <p:cNvPr id="3" name="副标题 2"/>
          <p:cNvSpPr>
            <a:spLocks noGrp="1"/>
          </p:cNvSpPr>
          <p:nvPr>
            <p:ph type="subTitle" idx="1"/>
          </p:nvPr>
        </p:nvSpPr>
        <p:spPr>
          <a:xfrm>
            <a:off x="687716" y="1982387"/>
            <a:ext cx="6670366" cy="131445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a:t>单击此处编辑母版副标题样式</a:t>
            </a:r>
            <a:endParaRPr lang="en-US" noProof="1"/>
          </a:p>
        </p:txBody>
      </p:sp>
      <p:sp>
        <p:nvSpPr>
          <p:cNvPr id="12" name="日期占位符 3"/>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87A2CE9-1088-4EA9-8447-E551720BE996}"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D117F4CD-06BA-4587-B46D-5FF823F5AAB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05980"/>
            <a:ext cx="1543032" cy="4388644"/>
          </a:xfrm>
        </p:spPr>
        <p:txBody>
          <a:bodyPr vert="eaVert"/>
          <a:lstStyle/>
          <a:p>
            <a:r>
              <a:rPr lang="zh-CN" altLang="en-US" noProof="1"/>
              <a:t>单击此处编辑母版标题样式</a:t>
            </a:r>
            <a:endParaRPr lang="en-US" noProof="1"/>
          </a:p>
        </p:txBody>
      </p:sp>
      <p:sp>
        <p:nvSpPr>
          <p:cNvPr id="3" name="竖排文字占位符 2"/>
          <p:cNvSpPr>
            <a:spLocks noGrp="1"/>
          </p:cNvSpPr>
          <p:nvPr>
            <p:ph type="body" orient="vert" idx="1"/>
          </p:nvPr>
        </p:nvSpPr>
        <p:spPr>
          <a:xfrm>
            <a:off x="457200" y="205980"/>
            <a:ext cx="6615130" cy="4388644"/>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D117F4CD-06BA-4587-B46D-5FF823F5AAB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C7EC78F8-17C9-4262-8069-B44A9950D1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4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084E7620-CAF2-4D5D-A251-9E5C13A6C174}"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8A4CBD20-F1FB-43A8-AF53-7EAA1F6D3B5E}"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6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60AACC76-661E-4606-90D2-6FF193EB20B5}"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7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906DB34A-7328-49F8-B20F-9E9252D92060}"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8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1352D7E-B9D2-408C-9104-AB68522F86B6}"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9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B3630DBB-7B46-44E7-9A25-D0D6D3E40B48}"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0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65A7B070-A85E-49DC-8F78-B71FBAC7504C}"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en-US" noProof="1"/>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D117F4CD-06BA-4587-B46D-5FF823F5AAB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1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A4BF89E3-F354-4276-A3F8-A06ED2E2F9FC}"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2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C0B28843-81B8-446E-92BD-B347803AEC41}"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3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C2DB4B9E-E0C1-4652-8F38-CB665A5CD709}"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4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9C6E1607-7521-40D4-A0A5-E68D1ACE0DAA}"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5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BAFD76FB-02E9-4B4C-A1E9-06E8E658C819}"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6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8269FEE8-EE0D-4117-BDFA-619E016F2165}"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7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024B7BB-966E-4649-B38A-25F7F207A88F}"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9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CB12E2C6-1A46-4513-975B-2B3869F02994}"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0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0B90FC67-84C8-4131-B728-877EBF242319}"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1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F62FEDED-BEB8-4FD0-A3E4-9601E75CA808}"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0"/>
            <a:ext cx="9144000" cy="460375"/>
          </a:xfrm>
          <a:prstGeom prst="rect">
            <a:avLst/>
          </a:prstGeom>
          <a:ln>
            <a:solidFill>
              <a:schemeClr val="bg1"/>
            </a:solidFill>
          </a:ln>
          <a:effectLst>
            <a:outerShdw blurRad="50800" dist="25400" dir="5400000" sx="99000" sy="99000" algn="t" rotWithShape="0">
              <a:prstClr val="black">
                <a:alpha val="5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pic>
        <p:nvPicPr>
          <p:cNvPr id="3083" name="Picture 2" descr="C:\Users\dell\Desktop\LOGO1.png"/>
          <p:cNvPicPr>
            <a:picLocks noChangeAspect="1"/>
          </p:cNvPicPr>
          <p:nvPr userDrawn="1"/>
        </p:nvPicPr>
        <p:blipFill>
          <a:blip r:embed="rId2"/>
          <a:stretch>
            <a:fillRect/>
          </a:stretch>
        </p:blipFill>
        <p:spPr>
          <a:xfrm>
            <a:off x="209550" y="49213"/>
            <a:ext cx="476250" cy="392112"/>
          </a:xfrm>
          <a:prstGeom prst="rect">
            <a:avLst/>
          </a:prstGeom>
          <a:noFill/>
          <a:ln w="9525">
            <a:noFill/>
          </a:ln>
        </p:spPr>
      </p:pic>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2" name="标题 1"/>
          <p:cNvSpPr>
            <a:spLocks noGrp="1"/>
          </p:cNvSpPr>
          <p:nvPr>
            <p:ph type="title"/>
          </p:nvPr>
        </p:nvSpPr>
        <p:spPr>
          <a:xfrm>
            <a:off x="685800" y="2193136"/>
            <a:ext cx="7772400" cy="1021556"/>
          </a:xfrm>
        </p:spPr>
        <p:txBody>
          <a:bodyPr anchor="t"/>
          <a:lstStyle>
            <a:lvl1pPr algn="l">
              <a:defRPr sz="4400" b="0" cap="all"/>
            </a:lvl1pPr>
          </a:lstStyle>
          <a:p>
            <a:r>
              <a:rPr lang="zh-CN" altLang="en-US" noProof="1"/>
              <a:t>单击此处编辑母版标题样式</a:t>
            </a:r>
            <a:endParaRPr lang="en-US" noProof="1"/>
          </a:p>
        </p:txBody>
      </p:sp>
      <p:sp>
        <p:nvSpPr>
          <p:cNvPr id="3" name="文本占位符 2"/>
          <p:cNvSpPr>
            <a:spLocks noGrp="1"/>
          </p:cNvSpPr>
          <p:nvPr>
            <p:ph type="body" idx="1"/>
          </p:nvPr>
        </p:nvSpPr>
        <p:spPr>
          <a:xfrm>
            <a:off x="685800" y="1071561"/>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15" name="日期占位符 3"/>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3ACB7BF-9EC4-4115-8C25-D971D8E6D541}" type="datetimeFigureOut">
              <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6/10/2019</a:t>
            </a:fld>
            <a:endParaRPr kumimoji="0" 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4"/>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en-US" altLang="zh-CN" dirty="0"/>
              <a:t>‹#›</a:t>
            </a:fld>
            <a:endParaRPr lang="en-US"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2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40D477CC-98C0-4659-A42E-69E0FB7A9095}"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3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764B3CEF-39B9-420C-9669-D55862C601D1}"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4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EA637409-0DC0-40BE-907B-B55155FBD283}"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5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D91B3C16-683D-4502-B5D5-C380286719E8}"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6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29677AA3-93EA-4193-B50F-4CF7A110FC74}"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7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E12F608-54B3-4D12-BEBD-40F6A1AF8419}"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8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AD8DC6B6-DEAF-45F7-A354-DF7549034DE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9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0B20B312-CE4E-4C4A-99FB-9A578F592B0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42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7C2DABE-BF39-4C1D-8F43-7A0910DE63FF}"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3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B8D4B88-29D3-4069-9B98-09A2E056E730}"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en-US" noProof="1"/>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D117F4CD-06BA-4587-B46D-5FF823F5AAB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4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134754C5-0839-449A-B0E2-AE54AEB85160}"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45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5328ADF-FD1B-479A-9E11-EEB4031C438D}"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6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03AB00E1-EFE8-46F3-BAEF-260D7E8248D8}"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7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C3A8845-D052-4EA5-A5B0-711202C52B58}"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8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E069833E-B736-4962-A345-151F7BFE09BB}"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9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075FFE8-6DC5-4F44-8448-36F000A37A70}"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50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C98AD1F9-F853-4987-A226-29FCAA08BA3E}"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51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99FF0FDB-D134-4ADB-9F39-3D23F3C961FF}"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52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B4DEC5A0-34A5-41BD-B926-371CF1732C9E}"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53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95140C3A-E569-4807-86A8-8371B774C063}"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endParaRPr lang="en-US" noProof="1"/>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D117F4CD-06BA-4587-B46D-5FF823F5AAB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54_标题幻灯片">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5E898156-AAE9-4FE6-884D-D9FE16D80AB3}"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446088"/>
            <a:ext cx="9144000" cy="34925"/>
          </a:xfrm>
          <a:prstGeom prst="rect">
            <a:avLst/>
          </a:prstGeom>
          <a:ln>
            <a:solidFill>
              <a:schemeClr val="bg1"/>
            </a:solidFill>
          </a:ln>
          <a:effectLst>
            <a:outerShdw blurRad="127000" dist="12700" dir="5400000" algn="t" rotWithShape="0">
              <a:prstClr val="black">
                <a:alpha val="6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矩形 12"/>
          <p:cNvSpPr/>
          <p:nvPr/>
        </p:nvSpPr>
        <p:spPr>
          <a:xfrm>
            <a:off x="0" y="0"/>
            <a:ext cx="9144000" cy="465138"/>
          </a:xfrm>
          <a:prstGeom prst="rect">
            <a:avLst/>
          </a:prstGeom>
          <a:solidFill>
            <a:srgbClr val="367AC0"/>
          </a:solidFill>
          <a:ln>
            <a:solidFill>
              <a:srgbClr val="367AC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3C2B12BB-0D7E-4AB8-8D6F-0F52E40AAA15}"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节标题">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0"/>
            <a:ext cx="9144000" cy="460375"/>
          </a:xfrm>
          <a:prstGeom prst="rect">
            <a:avLst/>
          </a:prstGeom>
          <a:ln>
            <a:solidFill>
              <a:schemeClr val="bg1"/>
            </a:solidFill>
          </a:ln>
          <a:effectLst>
            <a:outerShdw blurRad="50800" dist="25400" dir="5400000" sx="99000" sy="99000" algn="t" rotWithShape="0">
              <a:prstClr val="black">
                <a:alpha val="5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pic>
        <p:nvPicPr>
          <p:cNvPr id="46091" name="Picture 2" descr="C:\Users\dell\Desktop\LOGO1.png"/>
          <p:cNvPicPr>
            <a:picLocks noChangeAspect="1"/>
          </p:cNvPicPr>
          <p:nvPr userDrawn="1"/>
        </p:nvPicPr>
        <p:blipFill>
          <a:blip r:embed="rId2"/>
          <a:stretch>
            <a:fillRect/>
          </a:stretch>
        </p:blipFill>
        <p:spPr>
          <a:xfrm>
            <a:off x="209550" y="49213"/>
            <a:ext cx="476250" cy="392112"/>
          </a:xfrm>
          <a:prstGeom prst="rect">
            <a:avLst/>
          </a:prstGeom>
          <a:noFill/>
          <a:ln w="9525">
            <a:noFill/>
          </a:ln>
        </p:spPr>
      </p:pic>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37" name="文本占位符 9"/>
          <p:cNvSpPr>
            <a:spLocks noGrp="1"/>
          </p:cNvSpPr>
          <p:nvPr>
            <p:ph type="body" sz="quarter" idx="11"/>
          </p:nvPr>
        </p:nvSpPr>
        <p:spPr>
          <a:xfrm>
            <a:off x="619160" y="124951"/>
            <a:ext cx="8136384" cy="267893"/>
          </a:xfrm>
        </p:spPr>
        <p:txBody>
          <a:bodyPr>
            <a:scene3d>
              <a:camera prst="orthographicFront"/>
              <a:lightRig rig="threePt" dir="t"/>
            </a:scene3d>
            <a:sp3d extrusionH="57150">
              <a:bevelT w="38100" h="38100" prst="angle"/>
            </a:sp3d>
          </a:bodyPr>
          <a:lstStyle>
            <a:lvl1pPr marL="0" marR="0" indent="0" algn="l" defTabSz="914400" rtl="0" eaLnBrk="0" fontAlgn="base" latinLnBrk="0" hangingPunct="0">
              <a:lnSpc>
                <a:spcPct val="100000"/>
              </a:lnSpc>
              <a:spcBef>
                <a:spcPct val="20000"/>
              </a:spcBef>
              <a:spcAft>
                <a:spcPct val="0"/>
              </a:spcAft>
              <a:buClrTx/>
              <a:buSzTx/>
              <a:buFontTx/>
              <a:buNone/>
              <a:defRPr sz="1400" b="1" spc="-150">
                <a:solidFill>
                  <a:srgbClr val="233A90"/>
                </a:solidFill>
                <a:effectLst/>
                <a:latin typeface="黑体" panose="02010609060101010101" pitchFamily="49" charset="-122"/>
                <a:ea typeface="黑体" panose="02010609060101010101" pitchFamily="49" charset="-122"/>
              </a:defRPr>
            </a:lvl1pPr>
          </a:lstStyle>
          <a:p>
            <a:pPr lvl="0"/>
            <a:r>
              <a:rPr lang="zh-CN" altLang="en-US" noProof="1"/>
              <a:t>单击此处编辑母版文本样式</a:t>
            </a:r>
          </a:p>
        </p:txBody>
      </p:sp>
      <p:sp>
        <p:nvSpPr>
          <p:cNvPr id="38" name="标题 3"/>
          <p:cNvSpPr>
            <a:spLocks noGrp="1"/>
          </p:cNvSpPr>
          <p:nvPr>
            <p:ph type="title"/>
          </p:nvPr>
        </p:nvSpPr>
        <p:spPr>
          <a:xfrm>
            <a:off x="457200" y="1005576"/>
            <a:ext cx="8229600" cy="857250"/>
          </a:xfrm>
        </p:spPr>
        <p:txBody>
          <a:bodyPr/>
          <a:lstStyle>
            <a:lvl1pPr>
              <a:defRPr lang="zh-CN" altLang="en-US" sz="6000" b="1" kern="1200" dirty="0">
                <a:solidFill>
                  <a:srgbClr val="FFC000"/>
                </a:solidFill>
                <a:effectLst>
                  <a:outerShdw blurRad="38100" dist="38100" dir="2700000" algn="tl">
                    <a:srgbClr val="000000">
                      <a:alpha val="43137"/>
                    </a:srgbClr>
                  </a:outerShdw>
                </a:effectLst>
                <a:latin typeface="+mj-lt"/>
                <a:ea typeface="+mj-ea"/>
                <a:cs typeface="+mj-cs"/>
              </a:defRPr>
            </a:lvl1pPr>
          </a:lstStyle>
          <a:p>
            <a:r>
              <a:rPr lang="zh-CN" altLang="en-US" noProof="1"/>
              <a:t>单击此处编辑母版标题样式</a:t>
            </a: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6F7D8CE7-8196-4443-814C-D95FEAC965E9}"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仅标题">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0" y="0"/>
            <a:ext cx="9144000" cy="460375"/>
          </a:xfrm>
          <a:prstGeom prst="rect">
            <a:avLst/>
          </a:prstGeom>
          <a:ln>
            <a:solidFill>
              <a:schemeClr val="bg1"/>
            </a:solidFill>
          </a:ln>
          <a:effectLst>
            <a:outerShdw blurRad="50800" dist="25400" dir="5400000" sx="99000" sy="99000" algn="t" rotWithShape="0">
              <a:prstClr val="black">
                <a:alpha val="5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pic>
        <p:nvPicPr>
          <p:cNvPr id="47115" name="Picture 2" descr="C:\Users\dell\Desktop\LOGO1.png"/>
          <p:cNvPicPr>
            <a:picLocks noChangeAspect="1"/>
          </p:cNvPicPr>
          <p:nvPr userDrawn="1"/>
        </p:nvPicPr>
        <p:blipFill>
          <a:blip r:embed="rId2"/>
          <a:stretch>
            <a:fillRect/>
          </a:stretch>
        </p:blipFill>
        <p:spPr>
          <a:xfrm>
            <a:off x="209550" y="49213"/>
            <a:ext cx="476250" cy="392112"/>
          </a:xfrm>
          <a:prstGeom prst="rect">
            <a:avLst/>
          </a:prstGeom>
          <a:noFill/>
          <a:ln w="9525">
            <a:noFill/>
          </a:ln>
        </p:spPr>
      </p:pic>
      <p:sp>
        <p:nvSpPr>
          <p:cNvPr id="14" name="矩形 13"/>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9" name="文本占位符 9"/>
          <p:cNvSpPr>
            <a:spLocks noGrp="1"/>
          </p:cNvSpPr>
          <p:nvPr>
            <p:ph type="body" sz="quarter" idx="11"/>
          </p:nvPr>
        </p:nvSpPr>
        <p:spPr>
          <a:xfrm>
            <a:off x="619160" y="124951"/>
            <a:ext cx="8136384" cy="267893"/>
          </a:xfrm>
        </p:spPr>
        <p:txBody>
          <a:bodyPr>
            <a:scene3d>
              <a:camera prst="orthographicFront"/>
              <a:lightRig rig="threePt" dir="t"/>
            </a:scene3d>
            <a:sp3d extrusionH="57150">
              <a:bevelT w="38100" h="38100" prst="angle"/>
            </a:sp3d>
          </a:bodyPr>
          <a:lstStyle>
            <a:lvl1pPr marL="0" marR="0" indent="0" algn="l" defTabSz="914400" rtl="0" eaLnBrk="0" fontAlgn="base" latinLnBrk="0" hangingPunct="0">
              <a:lnSpc>
                <a:spcPct val="100000"/>
              </a:lnSpc>
              <a:spcBef>
                <a:spcPct val="20000"/>
              </a:spcBef>
              <a:spcAft>
                <a:spcPct val="0"/>
              </a:spcAft>
              <a:buClrTx/>
              <a:buSzTx/>
              <a:buFontTx/>
              <a:buNone/>
              <a:defRPr sz="1400" b="1" spc="-150">
                <a:solidFill>
                  <a:srgbClr val="233A90"/>
                </a:solidFill>
                <a:effectLst/>
                <a:latin typeface="黑体" panose="02010609060101010101" pitchFamily="49" charset="-122"/>
                <a:ea typeface="黑体" panose="02010609060101010101" pitchFamily="49" charset="-122"/>
              </a:defRPr>
            </a:lvl1pPr>
          </a:lstStyle>
          <a:p>
            <a:pPr lvl="0"/>
            <a:r>
              <a:rPr lang="zh-CN" altLang="en-US" noProof="1"/>
              <a:t>单击此处编辑母版文本样式</a:t>
            </a:r>
          </a:p>
        </p:txBody>
      </p:sp>
      <p:sp>
        <p:nvSpPr>
          <p:cNvPr id="10" name="标题 3"/>
          <p:cNvSpPr>
            <a:spLocks noGrp="1"/>
          </p:cNvSpPr>
          <p:nvPr>
            <p:ph type="title"/>
          </p:nvPr>
        </p:nvSpPr>
        <p:spPr>
          <a:xfrm>
            <a:off x="457200" y="1005576"/>
            <a:ext cx="8229600" cy="857250"/>
          </a:xfrm>
        </p:spPr>
        <p:txBody>
          <a:bodyPr/>
          <a:lstStyle>
            <a:lvl1pPr>
              <a:defRPr lang="zh-CN" altLang="en-US" sz="6000" b="1" kern="1200" dirty="0">
                <a:solidFill>
                  <a:srgbClr val="FFC000"/>
                </a:solidFill>
                <a:effectLst>
                  <a:outerShdw blurRad="38100" dist="38100" dir="2700000" algn="tl">
                    <a:srgbClr val="000000">
                      <a:alpha val="43137"/>
                    </a:srgbClr>
                  </a:outerShdw>
                </a:effectLst>
                <a:latin typeface="+mj-lt"/>
                <a:ea typeface="+mj-ea"/>
                <a:cs typeface="+mj-cs"/>
              </a:defRPr>
            </a:lvl1pPr>
          </a:lstStyle>
          <a:p>
            <a:r>
              <a:rPr lang="zh-CN" altLang="en-US" noProof="1"/>
              <a:t>单击此处编辑母版标题样式</a:t>
            </a:r>
          </a:p>
        </p:txBody>
      </p:sp>
      <p:sp>
        <p:nvSpPr>
          <p:cNvPr id="15"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9A5DD3D3-0AC2-4AE6-853E-5AD068F85D48}"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en-US"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D117F4CD-06BA-4587-B46D-5FF823F5AAB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accent1"/>
        </a:solidFill>
        <a:effectLst/>
      </p:bgPr>
    </p:bg>
    <p:spTree>
      <p:nvGrpSpPr>
        <p:cNvPr id="1" name=""/>
        <p:cNvGrpSpPr/>
        <p:nvPr/>
      </p:nvGrpSpPr>
      <p:grpSpPr>
        <a:xfrm>
          <a:off x="0" y="0"/>
          <a:ext cx="0" cy="0"/>
          <a:chOff x="0" y="0"/>
          <a:chExt cx="0" cy="0"/>
        </a:xfrm>
      </p:grpSpPr>
      <p:sp>
        <p:nvSpPr>
          <p:cNvPr id="12" name="矩形 11"/>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3" name="日期占位符 1"/>
          <p:cNvSpPr>
            <a:spLocks noGrp="1"/>
          </p:cNvSpPr>
          <p:nvPr>
            <p:ph type="dt" sz="half" idx="2"/>
          </p:nvPr>
        </p:nvSpPr>
        <p:spPr>
          <a:xfrm>
            <a:off x="457200" y="4767263"/>
            <a:ext cx="2133600" cy="274638"/>
          </a:xfrm>
          <a:prstGeom prst="rect">
            <a:avLst/>
          </a:prstGeom>
        </p:spPr>
        <p:txBody>
          <a:bodyPr vert="horz"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8A49385B-EB01-42B6-BD88-8C60E645D95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2"/>
          <p:cNvSpPr>
            <a:spLocks noGrp="1"/>
          </p:cNvSpPr>
          <p:nvPr>
            <p:ph type="ftr" sz="quarter" idx="3"/>
          </p:nvPr>
        </p:nvSpPr>
        <p:spPr>
          <a:xfrm>
            <a:off x="3124200" y="4767263"/>
            <a:ext cx="2895600" cy="274638"/>
          </a:xfrm>
          <a:prstGeom prst="rect">
            <a:avLst/>
          </a:prstGeom>
        </p:spPr>
        <p:txBody>
          <a:bodyPr vert="horz"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5" name="灯片编号占位符 3"/>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803660"/>
            <a:ext cx="5111750" cy="378732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文本占位符 3"/>
          <p:cNvSpPr>
            <a:spLocks noGrp="1"/>
          </p:cNvSpPr>
          <p:nvPr>
            <p:ph type="body" sz="half" idx="2"/>
          </p:nvPr>
        </p:nvSpPr>
        <p:spPr>
          <a:xfrm>
            <a:off x="5679084" y="803660"/>
            <a:ext cx="3008313" cy="257176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2" name="标题 1"/>
          <p:cNvSpPr>
            <a:spLocks noGrp="1"/>
          </p:cNvSpPr>
          <p:nvPr>
            <p:ph type="title"/>
          </p:nvPr>
        </p:nvSpPr>
        <p:spPr>
          <a:xfrm>
            <a:off x="457206" y="214296"/>
            <a:ext cx="8230993" cy="522470"/>
          </a:xfrm>
        </p:spPr>
        <p:txBody>
          <a:bodyPr/>
          <a:lstStyle>
            <a:lvl1pPr algn="ctr">
              <a:defRPr sz="3600" b="0"/>
            </a:lvl1pPr>
          </a:lstStyle>
          <a:p>
            <a:r>
              <a:rPr lang="zh-CN" altLang="en-US" noProof="1"/>
              <a:t>单击此处编辑母版标题样式</a:t>
            </a:r>
            <a:endParaRPr lang="en-US"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D117F4CD-06BA-4587-B46D-5FF823F5AAB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01024" y="482189"/>
            <a:ext cx="785818" cy="3429024"/>
          </a:xfrm>
        </p:spPr>
        <p:txBody>
          <a:bodyPr vert="eaVert"/>
          <a:lstStyle>
            <a:lvl1pPr algn="l">
              <a:defRPr sz="2400" b="0"/>
            </a:lvl1pPr>
          </a:lstStyle>
          <a:p>
            <a:r>
              <a:rPr lang="zh-CN" altLang="en-US" noProof="1"/>
              <a:t>单击此处编辑母版标题样式</a:t>
            </a:r>
            <a:endParaRPr lang="en-US" noProof="1"/>
          </a:p>
        </p:txBody>
      </p:sp>
      <p:sp>
        <p:nvSpPr>
          <p:cNvPr id="3" name="图片占位符 2"/>
          <p:cNvSpPr>
            <a:spLocks noGrp="1"/>
          </p:cNvSpPr>
          <p:nvPr>
            <p:ph type="pic" idx="1"/>
          </p:nvPr>
        </p:nvSpPr>
        <p:spPr>
          <a:xfrm>
            <a:off x="442922" y="406005"/>
            <a:ext cx="6415094" cy="4094571"/>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1"/>
              </a:buClr>
              <a:buSzPct val="50000"/>
              <a:buFont typeface="Wingdings 2" pitchFamily="18" charset="2"/>
              <a:buNone/>
              <a:defRPr/>
            </a:pPr>
            <a:r>
              <a:rPr kumimoji="0" lang="zh-CN" altLang="en-US" sz="3200" b="0" i="0" u="none" strike="noStrike" kern="1200" cap="none" spc="0" normalizeH="0" baseline="0" noProof="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7072330" y="750081"/>
            <a:ext cx="914368" cy="316113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D117F4CD-06BA-4587-B46D-5FF823F5AAB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4.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026" name="图片 7"/>
          <p:cNvPicPr>
            <a:picLocks noChangeAspect="1"/>
          </p:cNvPicPr>
          <p:nvPr/>
        </p:nvPicPr>
        <p:blipFill>
          <a:blip r:embed="rId55">
            <a:lum bright="12000" contrast="40000"/>
          </a:blip>
          <a:stretch>
            <a:fillRect/>
          </a:stretch>
        </p:blipFill>
        <p:spPr>
          <a:xfrm>
            <a:off x="6667500" y="3686175"/>
            <a:ext cx="2476500" cy="1457325"/>
          </a:xfrm>
          <a:prstGeom prst="rect">
            <a:avLst/>
          </a:prstGeom>
          <a:noFill/>
          <a:ln w="9525">
            <a:noFill/>
          </a:ln>
        </p:spPr>
      </p:pic>
      <p:sp>
        <p:nvSpPr>
          <p:cNvPr id="10" name="矩形 9"/>
          <p:cNvSpPr/>
          <p:nvPr/>
        </p:nvSpPr>
        <p:spPr>
          <a:xfrm>
            <a:off x="0" y="0"/>
            <a:ext cx="9144000" cy="53579"/>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矩形 10"/>
          <p:cNvSpPr/>
          <p:nvPr/>
        </p:nvSpPr>
        <p:spPr>
          <a:xfrm>
            <a:off x="0" y="30712"/>
            <a:ext cx="4572000" cy="53579"/>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pic>
        <p:nvPicPr>
          <p:cNvPr id="1033" name="图片 8"/>
          <p:cNvPicPr>
            <a:picLocks noChangeAspect="1"/>
          </p:cNvPicPr>
          <p:nvPr/>
        </p:nvPicPr>
        <p:blipFill>
          <a:blip r:embed="rId56">
            <a:lum bright="34000" contrast="40000"/>
          </a:blip>
          <a:stretch>
            <a:fillRect/>
          </a:stretch>
        </p:blipFill>
        <p:spPr>
          <a:xfrm>
            <a:off x="0" y="4814888"/>
            <a:ext cx="9144000" cy="328612"/>
          </a:xfrm>
          <a:prstGeom prst="rect">
            <a:avLst/>
          </a:prstGeom>
          <a:noFill/>
          <a:ln w="9525">
            <a:noFill/>
          </a:ln>
        </p:spPr>
      </p:pic>
      <p:sp>
        <p:nvSpPr>
          <p:cNvPr id="1034" name="标题占位符 1"/>
          <p:cNvSpPr>
            <a:spLocks noGrp="1"/>
          </p:cNvSpPr>
          <p:nvPr>
            <p:ph type="title"/>
          </p:nvPr>
        </p:nvSpPr>
        <p:spPr>
          <a:xfrm>
            <a:off x="457200" y="206375"/>
            <a:ext cx="8229600" cy="857250"/>
          </a:xfrm>
          <a:prstGeom prst="rect">
            <a:avLst/>
          </a:prstGeom>
          <a:noFill/>
          <a:ln w="9525">
            <a:noFill/>
          </a:ln>
        </p:spPr>
        <p:txBody>
          <a:bodyPr anchor="ctr"/>
          <a:lstStyle/>
          <a:p>
            <a:pPr lvl="0"/>
            <a:r>
              <a:rPr lang="zh-CN" altLang="en-US" dirty="0"/>
              <a:t>单击此处编辑母版标题样式</a:t>
            </a:r>
            <a:endParaRPr lang="en-US" altLang="zh-CN" dirty="0"/>
          </a:p>
        </p:txBody>
      </p:sp>
      <p:sp>
        <p:nvSpPr>
          <p:cNvPr id="1035" name="文本占位符 2"/>
          <p:cNvSpPr>
            <a:spLocks noGrp="1"/>
          </p:cNvSpPr>
          <p:nvPr>
            <p:ph type="body"/>
          </p:nvPr>
        </p:nvSpPr>
        <p:spPr>
          <a:xfrm>
            <a:off x="457200" y="1200150"/>
            <a:ext cx="8229600" cy="3394075"/>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altLang="zh-CN" dirty="0"/>
          </a:p>
        </p:txBody>
      </p:sp>
      <p:sp>
        <p:nvSpPr>
          <p:cNvPr id="4" name="日期占位符 3"/>
          <p:cNvSpPr>
            <a:spLocks noGrp="1"/>
          </p:cNvSpPr>
          <p:nvPr>
            <p:ph type="dt" sz="half" idx="2"/>
          </p:nvPr>
        </p:nvSpPr>
        <p:spPr>
          <a:xfrm>
            <a:off x="457200" y="4767263"/>
            <a:ext cx="2133600" cy="274638"/>
          </a:xfrm>
          <a:prstGeom prst="rect">
            <a:avLst/>
          </a:prstGeom>
        </p:spPr>
        <p:txBody>
          <a:bodyPr vert="horz" rtlCol="0" anchor="ctr"/>
          <a:lstStyle>
            <a:lvl1pPr algn="l" eaLnBrk="1" latinLnBrk="0" hangingPunct="1">
              <a:defRPr kumimoji="0" sz="1200">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D117F4CD-06BA-4587-B46D-5FF823F5AAB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t>2019/6/10</a:t>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4638"/>
          </a:xfrm>
          <a:prstGeom prst="rect">
            <a:avLst/>
          </a:prstGeom>
        </p:spPr>
        <p:txBody>
          <a:bodyPr vert="horz" rtlCol="0" anchor="ctr"/>
          <a:lstStyle>
            <a:lvl1pPr algn="ctr" eaLnBrk="1" latinLnBrk="0" hangingPunct="1">
              <a:defRPr kumimoji="0" sz="1200">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4638"/>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buNone/>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Maiandra GD" pitchFamily="34" charset="0"/>
          <a:ea typeface="隶书" pitchFamily="49" charset="-122"/>
        </a:defRPr>
      </a:lvl2pPr>
      <a:lvl3pPr algn="ctr" rtl="0" eaLnBrk="0" fontAlgn="base" hangingPunct="0">
        <a:spcBef>
          <a:spcPct val="0"/>
        </a:spcBef>
        <a:spcAft>
          <a:spcPct val="0"/>
        </a:spcAft>
        <a:defRPr sz="4400">
          <a:solidFill>
            <a:schemeClr val="tx2"/>
          </a:solidFill>
          <a:latin typeface="Maiandra GD" pitchFamily="34" charset="0"/>
          <a:ea typeface="隶书" pitchFamily="49" charset="-122"/>
        </a:defRPr>
      </a:lvl3pPr>
      <a:lvl4pPr algn="ctr" rtl="0" eaLnBrk="0" fontAlgn="base" hangingPunct="0">
        <a:spcBef>
          <a:spcPct val="0"/>
        </a:spcBef>
        <a:spcAft>
          <a:spcPct val="0"/>
        </a:spcAft>
        <a:defRPr sz="4400">
          <a:solidFill>
            <a:schemeClr val="tx2"/>
          </a:solidFill>
          <a:latin typeface="Maiandra GD" pitchFamily="34" charset="0"/>
          <a:ea typeface="隶书" pitchFamily="49" charset="-122"/>
        </a:defRPr>
      </a:lvl4pPr>
      <a:lvl5pPr algn="ctr" rtl="0" eaLnBrk="0" fontAlgn="base" hangingPunct="0">
        <a:spcBef>
          <a:spcPct val="0"/>
        </a:spcBef>
        <a:spcAft>
          <a:spcPct val="0"/>
        </a:spcAft>
        <a:defRPr sz="4400">
          <a:solidFill>
            <a:schemeClr val="tx2"/>
          </a:solidFill>
          <a:latin typeface="Maiandra GD" pitchFamily="34" charset="0"/>
          <a:ea typeface="隶书" pitchFamily="49"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accent1"/>
        </a:buClr>
        <a:buSzPct val="5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0000"/>
        <a:buFont typeface="Wingdings 2" pitchFamily="18" charset="2"/>
        <a:buChar char="³"/>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F8FA9"/>
        </a:buClr>
        <a:buSzPct val="60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5AA2AE"/>
        </a:buClr>
        <a:buSzPct val="45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9D90A0"/>
        </a:buClr>
        <a:buFont typeface="Wingdings 2"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7.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7.pn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7.png"/><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7.png"/><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0.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24037;&#31243;&#24314;&#35774;&#39033;&#30446;&#35774;&#35745;&#27700;&#24179;&#35780;&#20215;&#25216;&#26415;&#25351;&#26631;.docx" TargetMode="External"/><Relationship Id="rId2" Type="http://schemas.openxmlformats.org/officeDocument/2006/relationships/hyperlink" Target="&#24037;&#31243;&#24314;&#35774;&#39033;&#30446;&#35774;&#35745;&#27700;&#24179;&#35780;&#20215;&#30003;&#35831;&#34920;.docx" TargetMode="Externa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2-1&#32511;&#33394;&#26045;&#24037;&#27700;&#24179;&#35780;&#20215;&#31435;&#39033;&#30003;&#25253;&#25991;&#20214;.docx"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2-2&#32511;&#33394;&#26045;&#24037;&#36807;&#31243;&#21672;&#35810;&#24847;&#35265;&#20070;.docx" TargetMode="Externa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2-4&#32511;&#33394;&#26045;&#24037;&#27700;&#24179;&#35780;&#20215;&#39564;&#25910;&#30003;&#35831;&#26448;&#26009;&#28165;&#21333;.docx" TargetMode="External"/><Relationship Id="rId2" Type="http://schemas.openxmlformats.org/officeDocument/2006/relationships/hyperlink" Target="2-3&#32511;&#33394;&#26045;&#24037;&#27700;&#24179;&#35780;&#20215;&#25216;&#26415;&#25351;&#26631;.docx" TargetMode="Externa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hyperlink" Target="2-2&#32511;&#33394;&#26045;&#24037;&#36807;&#31243;&#21672;&#35810;&#24847;&#35265;&#20070;.docx" TargetMode="External"/><Relationship Id="rId2" Type="http://schemas.openxmlformats.org/officeDocument/2006/relationships/hyperlink" Target="2-1&#32511;&#33394;&#26045;&#24037;&#27700;&#24179;&#35780;&#20215;&#31435;&#39033;&#30003;&#25253;&#25991;&#20214;.docx" TargetMode="Externa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hyperlink" Target="2-5&#32511;&#33394;&#26045;&#24037;&#27700;&#24179;&#39564;&#25910;&#24847;&#35265;&#20070;.docx" TargetMode="External"/><Relationship Id="rId4" Type="http://schemas.openxmlformats.org/officeDocument/2006/relationships/hyperlink" Target="2-4&#32511;&#33394;&#26045;&#24037;&#27700;&#24179;&#35780;&#20215;&#39564;&#25910;&#30003;&#35831;&#26448;&#26009;&#28165;&#21333;.docx" TargetMode="External"/></Relationships>
</file>

<file path=ppt/slides/_rels/slide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7.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635"/>
            <a:ext cx="9144000" cy="714375"/>
          </a:xfrm>
          <a:prstGeom prst="rect">
            <a:avLst/>
          </a:prstGeom>
          <a:ln>
            <a:solidFill>
              <a:schemeClr val="bg1"/>
            </a:solidFill>
          </a:ln>
          <a:effectLst>
            <a:outerShdw blurRad="50800" dist="25400" dir="5400000" sx="99000" sy="99000" algn="t" rotWithShape="0">
              <a:prstClr val="black">
                <a:alpha val="5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9" name="矩形 8"/>
          <p:cNvSpPr/>
          <p:nvPr/>
        </p:nvSpPr>
        <p:spPr>
          <a:xfrm>
            <a:off x="-10758" y="0"/>
            <a:ext cx="9154758" cy="5143500"/>
          </a:xfrm>
          <a:prstGeom prst="rect">
            <a:avLst/>
          </a:prstGeom>
          <a:noFill/>
          <a:ln w="12700">
            <a:solidFill>
              <a:srgbClr val="153A7F"/>
            </a:solidFill>
          </a:ln>
          <a:effectLst>
            <a:glow rad="25400">
              <a:schemeClr val="tx2">
                <a:alpha val="40000"/>
              </a:schemeClr>
            </a:glow>
          </a:effectLst>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0" name="标题 1"/>
          <p:cNvSpPr txBox="1"/>
          <p:nvPr/>
        </p:nvSpPr>
        <p:spPr bwMode="auto">
          <a:xfrm>
            <a:off x="685800" y="1546225"/>
            <a:ext cx="7772400" cy="1101725"/>
          </a:xfrm>
          <a:prstGeom prst="rect">
            <a:avLst/>
          </a:prstGeom>
          <a:noFill/>
          <a:ln>
            <a:noFill/>
          </a:ln>
        </p:spPr>
        <p:txBody>
          <a:bodyPr anchor="ctr">
            <a:scene3d>
              <a:camera prst="orthographicFront"/>
              <a:lightRig rig="threePt" dir="t"/>
            </a:scene3d>
            <a:sp3d extrusionH="57150">
              <a:bevelT w="38100" h="38100" prst="angle"/>
            </a:sp3d>
          </a:bodyPr>
          <a:lstStyle>
            <a:lvl1pPr algn="ctr" rtl="0" eaLnBrk="0" fontAlgn="base" hangingPunct="0">
              <a:spcBef>
                <a:spcPct val="0"/>
              </a:spcBef>
              <a:spcAft>
                <a:spcPct val="0"/>
              </a:spcAft>
              <a:defRPr lang="zh-CN" altLang="en-US" sz="4000" b="1" kern="1200" spc="28">
                <a:ln w="0"/>
                <a:solidFill>
                  <a:schemeClr val="bg1"/>
                </a:solidFill>
                <a:effectLst>
                  <a:innerShdw blurRad="63500" dist="50800" dir="13500000">
                    <a:srgbClr val="000000">
                      <a:alpha val="50000"/>
                    </a:srgbClr>
                  </a:innerShdw>
                </a:effectLst>
                <a:latin typeface="华文琥珀" pitchFamily="2" charset="-122"/>
                <a:ea typeface="华文琥珀" pitchFamily="2" charset="-122"/>
                <a:cs typeface="+mn-cs"/>
              </a:defRPr>
            </a:lvl1pPr>
            <a:lvl2pPr algn="ctr" rtl="0" eaLnBrk="0" fontAlgn="base" hangingPunct="0">
              <a:spcBef>
                <a:spcPct val="0"/>
              </a:spcBef>
              <a:spcAft>
                <a:spcPct val="0"/>
              </a:spcAft>
              <a:defRPr sz="4400" b="1">
                <a:solidFill>
                  <a:srgbClr val="FFC000"/>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b="1">
                <a:solidFill>
                  <a:srgbClr val="FFC000"/>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b="1">
                <a:solidFill>
                  <a:srgbClr val="FFC000"/>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b="1">
                <a:solidFill>
                  <a:srgbClr val="FFC000"/>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4400" b="1" i="0" u="none" strike="noStrike" kern="1200" cap="none" spc="28" normalizeH="0" baseline="0" noProof="0" dirty="0">
              <a:ln w="0"/>
              <a:solidFill>
                <a:schemeClr val="bg1"/>
              </a:solidFill>
              <a:effectLst>
                <a:outerShdw blurRad="50800" dist="38100" algn="l" rotWithShape="0">
                  <a:prstClr val="black">
                    <a:alpha val="40000"/>
                  </a:prstClr>
                </a:outerShdw>
              </a:effectLst>
              <a:uLnTx/>
              <a:uFillTx/>
              <a:latin typeface="黑体" panose="02010609060101010101" pitchFamily="49" charset="-122"/>
              <a:ea typeface="黑体" panose="02010609060101010101" pitchFamily="49" charset="-122"/>
              <a:cs typeface="+mn-cs"/>
            </a:endParaRPr>
          </a:p>
        </p:txBody>
      </p:sp>
      <p:grpSp>
        <p:nvGrpSpPr>
          <p:cNvPr id="3" name="组合 2"/>
          <p:cNvGrpSpPr/>
          <p:nvPr/>
        </p:nvGrpSpPr>
        <p:grpSpPr>
          <a:xfrm>
            <a:off x="0" y="43180"/>
            <a:ext cx="9011285" cy="671830"/>
            <a:chOff x="-33" y="69"/>
            <a:chExt cx="14191" cy="1058"/>
          </a:xfrm>
        </p:grpSpPr>
        <p:pic>
          <p:nvPicPr>
            <p:cNvPr id="48132" name="Picture 2"/>
            <p:cNvPicPr>
              <a:picLocks noChangeAspect="1"/>
            </p:cNvPicPr>
            <p:nvPr/>
          </p:nvPicPr>
          <p:blipFill>
            <a:blip r:embed="rId2"/>
            <a:stretch>
              <a:fillRect/>
            </a:stretch>
          </p:blipFill>
          <p:spPr>
            <a:xfrm>
              <a:off x="-33" y="69"/>
              <a:ext cx="1378" cy="1058"/>
            </a:xfrm>
            <a:prstGeom prst="rect">
              <a:avLst/>
            </a:prstGeom>
            <a:noFill/>
            <a:ln w="9525">
              <a:noFill/>
            </a:ln>
          </p:spPr>
        </p:pic>
        <p:sp>
          <p:nvSpPr>
            <p:cNvPr id="11" name="文本占位符 9"/>
            <p:cNvSpPr txBox="1"/>
            <p:nvPr/>
          </p:nvSpPr>
          <p:spPr bwMode="auto">
            <a:xfrm>
              <a:off x="1345" y="135"/>
              <a:ext cx="12813" cy="990"/>
            </a:xfrm>
            <a:prstGeom prst="rect">
              <a:avLst/>
            </a:prstGeom>
            <a:noFill/>
            <a:ln>
              <a:noFill/>
            </a:ln>
          </p:spPr>
          <p:txBody>
            <a:bodyPr/>
            <a:lstStyle>
              <a:lvl1pPr marL="0" marR="0" indent="0" algn="l" defTabSz="914400" rtl="0" eaLnBrk="0" fontAlgn="base" latinLnBrk="0" hangingPunct="0">
                <a:lnSpc>
                  <a:spcPct val="100000"/>
                </a:lnSpc>
                <a:spcBef>
                  <a:spcPct val="20000"/>
                </a:spcBef>
                <a:spcAft>
                  <a:spcPct val="0"/>
                </a:spcAft>
                <a:buClrTx/>
                <a:buSzTx/>
                <a:buFontTx/>
                <a:buNone/>
                <a:defRPr sz="2400" b="1" kern="1200" spc="-150">
                  <a:solidFill>
                    <a:srgbClr val="233A90"/>
                  </a:solidFill>
                  <a:effectLst>
                    <a:reflection blurRad="6350" stA="50000" endA="300" endPos="50000" dist="60007" dir="5400000" sy="-100000" algn="bl" rotWithShape="0"/>
                  </a:effectLst>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bg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bg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bg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2000" b="1" i="0" u="none" strike="noStrike" kern="1200" cap="none" spc="-150" normalizeH="0" baseline="0" noProof="0" dirty="0">
                  <a:ln/>
                  <a:solidFill>
                    <a:schemeClr val="accent4"/>
                  </a:solidFill>
                  <a:effectLst/>
                  <a:uLnTx/>
                  <a:uFillTx/>
                  <a:latin typeface="黑体" panose="02010609060101010101" pitchFamily="49" charset="-122"/>
                  <a:ea typeface="黑体" panose="02010609060101010101" pitchFamily="49" charset="-122"/>
                  <a:cs typeface="+mn-cs"/>
                </a:rPr>
                <a:t>河南中电工程咨询有限公司</a:t>
              </a:r>
              <a:endParaRPr kumimoji="0" lang="zh-CN" altLang="en-US" sz="2000" b="1" i="0" u="none" strike="noStrike" kern="1200" cap="none" spc="-150" normalizeH="0" baseline="0" noProof="0" dirty="0">
                <a:ln/>
                <a:solidFill>
                  <a:schemeClr val="accent4"/>
                </a:solidFill>
                <a:effectLst>
                  <a:outerShdw blurRad="38100" dist="38100" dir="2700000" algn="tl">
                    <a:srgbClr val="000000">
                      <a:alpha val="43137"/>
                    </a:srgbClr>
                  </a:outerShdw>
                </a:effectLst>
                <a:uLnTx/>
                <a:uFillTx/>
                <a:latin typeface="黑体" panose="02010609060101010101" pitchFamily="49" charset="-122"/>
                <a:ea typeface="黑体" panose="02010609060101010101" pitchFamily="49" charset="-122"/>
                <a:cs typeface="+mn-cs"/>
              </a:endParaRPr>
            </a:p>
            <a:p>
              <a:pPr marL="0" marR="0" lvl="0" indent="0" algn="l" defTabSz="914400" rtl="0" eaLnBrk="0" latinLnBrk="0" hangingPunct="0">
                <a:lnSpc>
                  <a:spcPct val="100000"/>
                </a:lnSpc>
                <a:spcBef>
                  <a:spcPct val="20000"/>
                </a:spcBef>
                <a:spcAft>
                  <a:spcPct val="0"/>
                </a:spcAft>
                <a:buClrTx/>
                <a:buSzTx/>
                <a:buFontTx/>
                <a:buNone/>
                <a:defRPr/>
              </a:pPr>
              <a:r>
                <a:rPr kumimoji="0" lang="en-US" altLang="zh-CN" sz="1000" i="0" spc="0" baseline="0" noProof="0" dirty="0">
                  <a:ln/>
                  <a:solidFill>
                    <a:schemeClr val="accent4"/>
                  </a:solidFill>
                  <a:effectLst/>
                  <a:uLnTx/>
                  <a:uFillTx/>
                  <a:latin typeface="宋体" panose="02010600030101010101" pitchFamily="2" charset="-122"/>
                  <a:ea typeface="宋体" panose="02010600030101010101" pitchFamily="2" charset="-122"/>
                  <a:cs typeface="+mn-cs"/>
                </a:rPr>
                <a:t>Henan Zhongdian Engineering Consultation Co.,Ltd</a:t>
              </a:r>
            </a:p>
          </p:txBody>
        </p:sp>
      </p:grpSp>
      <p:sp>
        <p:nvSpPr>
          <p:cNvPr id="12" name="文本占位符 3"/>
          <p:cNvSpPr txBox="1"/>
          <p:nvPr/>
        </p:nvSpPr>
        <p:spPr bwMode="auto">
          <a:xfrm>
            <a:off x="2627313" y="4137025"/>
            <a:ext cx="3889375" cy="433388"/>
          </a:xfrm>
          <a:prstGeom prst="rect">
            <a:avLst/>
          </a:prstGeom>
          <a:noFill/>
          <a:ln>
            <a:noFill/>
          </a:ln>
        </p:spPr>
        <p:txBody>
          <a:bodyPr>
            <a:scene3d>
              <a:camera prst="orthographicFront"/>
              <a:lightRig rig="threePt" dir="t"/>
            </a:scene3d>
            <a:sp3d extrusionH="57150">
              <a:bevelT w="38100" h="38100" prst="angle"/>
            </a:sp3d>
          </a:bodyPr>
          <a:lstStyle>
            <a:lvl1pPr marL="0" indent="0" algn="ctr" rtl="0" eaLnBrk="0" fontAlgn="base" hangingPunct="0">
              <a:spcBef>
                <a:spcPct val="20000"/>
              </a:spcBef>
              <a:spcAft>
                <a:spcPct val="0"/>
              </a:spcAft>
              <a:buFontTx/>
              <a:buNone/>
              <a:defRPr sz="2800" b="1" kern="1200">
                <a:solidFill>
                  <a:schemeClr val="bg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bg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bg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bg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endParaRPr kumimoji="0" lang="zh-CN" altLang="en-US" sz="28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48139" name="矩形 1"/>
          <p:cNvSpPr/>
          <p:nvPr/>
        </p:nvSpPr>
        <p:spPr>
          <a:xfrm>
            <a:off x="1476375" y="2951163"/>
            <a:ext cx="5832475" cy="768350"/>
          </a:xfrm>
          <a:prstGeom prst="rect">
            <a:avLst/>
          </a:prstGeom>
          <a:noFill/>
          <a:ln w="9525">
            <a:noFill/>
          </a:ln>
        </p:spPr>
        <p:txBody>
          <a:bodyPr>
            <a:spAutoFit/>
          </a:bodyPr>
          <a:lstStyle/>
          <a:p>
            <a:pPr eaLnBrk="0" hangingPunct="0"/>
            <a:endParaRPr lang="zh-CN" altLang="en-US" sz="4400" b="1" dirty="0">
              <a:solidFill>
                <a:srgbClr val="FFC000"/>
              </a:solidFill>
              <a:latin typeface="黑体" panose="02010609060101010101" pitchFamily="49" charset="-122"/>
              <a:ea typeface="黑体" panose="02010609060101010101" pitchFamily="49" charset="-122"/>
            </a:endParaRPr>
          </a:p>
        </p:txBody>
      </p:sp>
      <p:sp>
        <p:nvSpPr>
          <p:cNvPr id="13" name="Rectangle 27"/>
          <p:cNvSpPr>
            <a:spLocks noChangeArrowheads="1"/>
          </p:cNvSpPr>
          <p:nvPr/>
        </p:nvSpPr>
        <p:spPr bwMode="auto">
          <a:xfrm>
            <a:off x="652780" y="1062355"/>
            <a:ext cx="7705725" cy="1535430"/>
          </a:xfrm>
          <a:prstGeom prst="rect">
            <a:avLst/>
          </a:prstGeom>
          <a:noFill/>
          <a:ln w="19050" algn="ctr">
            <a:noFill/>
            <a:miter lim="800000"/>
          </a:ln>
        </p:spPr>
        <p:txBody>
          <a:bodyPr wrap="square">
            <a:spAutoFit/>
          </a:bodyPr>
          <a:lstStyle/>
          <a:p>
            <a:pPr marL="469900" marR="0" lvl="0" indent="-469900" algn="ctr" defTabSz="914400" rtl="0" eaLnBrk="1" fontAlgn="base" latinLnBrk="0" hangingPunct="1">
              <a:lnSpc>
                <a:spcPts val="4000"/>
              </a:lnSpc>
              <a:spcBef>
                <a:spcPct val="20000"/>
              </a:spcBef>
              <a:spcAft>
                <a:spcPts val="2400"/>
              </a:spcAft>
              <a:buClr>
                <a:schemeClr val="accent2"/>
              </a:buClr>
              <a:buSzTx/>
              <a:buFont typeface="Wingdings" panose="05000000000000000000" pitchFamily="2" charset="2"/>
              <a:buNone/>
              <a:defRPr/>
            </a:pPr>
            <a:r>
              <a:rPr kumimoji="0" sz="36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中国施工企业管理协会</a:t>
            </a:r>
          </a:p>
          <a:p>
            <a:pPr marL="469900" marR="0" lvl="0" indent="-469900" algn="ctr" defTabSz="914400" rtl="0" eaLnBrk="1" fontAlgn="base" latinLnBrk="0" hangingPunct="1">
              <a:lnSpc>
                <a:spcPts val="4000"/>
              </a:lnSpc>
              <a:spcBef>
                <a:spcPct val="20000"/>
              </a:spcBef>
              <a:spcAft>
                <a:spcPts val="2400"/>
              </a:spcAft>
              <a:buClr>
                <a:schemeClr val="accent2"/>
              </a:buClr>
              <a:buSzTx/>
              <a:buFont typeface="Wingdings" panose="05000000000000000000" pitchFamily="2" charset="2"/>
              <a:buNone/>
              <a:defRPr/>
            </a:pPr>
            <a:r>
              <a:rPr kumimoji="0" sz="36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绿色建造水平评价管理办法</a:t>
            </a:r>
            <a:endParaRPr kumimoji="0" lang="zh-CN" altLang="en-US" sz="36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p:txBody>
      </p:sp>
      <p:sp>
        <p:nvSpPr>
          <p:cNvPr id="14" name="Rectangle 29"/>
          <p:cNvSpPr>
            <a:spLocks noChangeArrowheads="1"/>
          </p:cNvSpPr>
          <p:nvPr/>
        </p:nvSpPr>
        <p:spPr bwMode="auto">
          <a:xfrm>
            <a:off x="1143000" y="3268663"/>
            <a:ext cx="7215188" cy="1159100"/>
          </a:xfrm>
          <a:prstGeom prst="rect">
            <a:avLst/>
          </a:prstGeom>
          <a:noFill/>
          <a:ln w="19050" algn="ctr">
            <a:noFill/>
            <a:miter lim="800000"/>
          </a:ln>
        </p:spPr>
        <p:txBody>
          <a:bodyPr>
            <a:spAutoFit/>
          </a:bodyPr>
          <a:lstStyle/>
          <a:p>
            <a:pPr marL="469900" marR="0" lvl="0" indent="-469900" algn="ctr" defTabSz="914400" rtl="0" eaLnBrk="1" fontAlgn="base" latinLnBrk="0" hangingPunct="1">
              <a:lnSpc>
                <a:spcPts val="4400"/>
              </a:lnSpc>
              <a:spcBef>
                <a:spcPts val="0"/>
              </a:spcBef>
              <a:spcAft>
                <a:spcPts val="0"/>
              </a:spcAft>
              <a:buClr>
                <a:schemeClr val="accent2"/>
              </a:buClr>
              <a:buSzTx/>
              <a:buFont typeface="Wingdings" panose="05000000000000000000" pitchFamily="2" charset="2"/>
              <a:buNone/>
              <a:defRPr/>
            </a:pPr>
            <a:r>
              <a:rPr kumimoji="0" lang="zh-CN" altLang="en-US" sz="2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仿宋_GB2312" pitchFamily="49" charset="-122"/>
                <a:ea typeface="仿宋_GB2312" pitchFamily="49" charset="-122"/>
                <a:cs typeface="+mn-cs"/>
              </a:rPr>
              <a:t>孙东海   </a:t>
            </a:r>
            <a:endParaRPr kumimoji="0" lang="en-US" altLang="zh-CN" sz="2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仿宋_GB2312" pitchFamily="49" charset="-122"/>
              <a:ea typeface="仿宋_GB2312" pitchFamily="49" charset="-122"/>
              <a:cs typeface="+mn-cs"/>
            </a:endParaRPr>
          </a:p>
          <a:p>
            <a:pPr marL="469900" marR="0" lvl="0" indent="-469900" algn="ctr" defTabSz="914400" rtl="0" eaLnBrk="1" fontAlgn="base" latinLnBrk="0" hangingPunct="1">
              <a:lnSpc>
                <a:spcPts val="4400"/>
              </a:lnSpc>
              <a:spcBef>
                <a:spcPts val="0"/>
              </a:spcBef>
              <a:spcAft>
                <a:spcPts val="0"/>
              </a:spcAft>
              <a:buClr>
                <a:schemeClr val="accent2"/>
              </a:buClr>
              <a:buSzTx/>
              <a:buFont typeface="Wingdings" panose="05000000000000000000" pitchFamily="2" charset="2"/>
              <a:buNone/>
              <a:defRPr/>
            </a:pPr>
            <a:r>
              <a:rPr kumimoji="0" lang="zh-CN" altLang="en-US" sz="2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仿宋_GB2312" pitchFamily="49" charset="-122"/>
                <a:ea typeface="仿宋_GB2312" pitchFamily="49" charset="-122"/>
                <a:cs typeface="+mn-cs"/>
              </a:rPr>
              <a:t>二〇一九年六月</a:t>
            </a:r>
            <a:r>
              <a:rPr lang="zh-CN" altLang="en-US" sz="26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十四</a:t>
            </a:r>
            <a:r>
              <a:rPr kumimoji="0" lang="zh-CN" altLang="en-US" sz="2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仿宋_GB2312" pitchFamily="49" charset="-122"/>
                <a:ea typeface="仿宋_GB2312" pitchFamily="49" charset="-122"/>
                <a:cs typeface="+mn-cs"/>
              </a:rPr>
              <a:t>日</a:t>
            </a:r>
            <a:endParaRPr kumimoji="0" lang="en-US" altLang="zh-CN" sz="2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仿宋_GB2312" pitchFamily="49" charset="-122"/>
              <a:ea typeface="仿宋_GB2312" pitchFamily="49" charset="-122"/>
              <a:cs typeface="+mn-cs"/>
            </a:endParaRPr>
          </a:p>
        </p:txBody>
      </p:sp>
    </p:spTree>
  </p:cSld>
  <p:clrMapOvr>
    <a:masterClrMapping/>
  </p:clrMapOvr>
  <p:transition spd="med">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a:extLst>
              <a:ext uri="{FF2B5EF4-FFF2-40B4-BE49-F238E27FC236}">
                <a16:creationId xmlns:a16="http://schemas.microsoft.com/office/drawing/2014/main" id="{67EC27C1-0AD0-4D4B-A0C2-4CA97C48EC7C}"/>
              </a:ext>
            </a:extLst>
          </p:cNvPr>
          <p:cNvGraphicFramePr/>
          <p:nvPr>
            <p:extLst>
              <p:ext uri="{D42A27DB-BD31-4B8C-83A1-F6EECF244321}">
                <p14:modId xmlns:p14="http://schemas.microsoft.com/office/powerpoint/2010/main" val="180842903"/>
              </p:ext>
            </p:extLst>
          </p:nvPr>
        </p:nvGraphicFramePr>
        <p:xfrm>
          <a:off x="535107" y="843558"/>
          <a:ext cx="8064896"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图片 4" descr="C:\Users\88888\Pictures\图片1.png图片1">
            <a:extLst>
              <a:ext uri="{FF2B5EF4-FFF2-40B4-BE49-F238E27FC236}">
                <a16:creationId xmlns:a16="http://schemas.microsoft.com/office/drawing/2014/main" id="{F7EA73F8-2662-401B-9D9B-AF51D9919AD9}"/>
              </a:ext>
            </a:extLst>
          </p:cNvPr>
          <p:cNvPicPr>
            <a:picLocks noChangeAspect="1"/>
          </p:cNvPicPr>
          <p:nvPr/>
        </p:nvPicPr>
        <p:blipFill>
          <a:blip r:embed="rId7"/>
          <a:srcRect/>
          <a:stretch>
            <a:fillRect/>
          </a:stretch>
        </p:blipFill>
        <p:spPr>
          <a:xfrm>
            <a:off x="-12700" y="-11430"/>
            <a:ext cx="9160510" cy="792480"/>
          </a:xfrm>
          <a:prstGeom prst="rect">
            <a:avLst/>
          </a:prstGeom>
        </p:spPr>
      </p:pic>
    </p:spTree>
    <p:extLst>
      <p:ext uri="{BB962C8B-B14F-4D97-AF65-F5344CB8AC3E}">
        <p14:creationId xmlns:p14="http://schemas.microsoft.com/office/powerpoint/2010/main" val="2220112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a:extLst>
              <a:ext uri="{FF2B5EF4-FFF2-40B4-BE49-F238E27FC236}">
                <a16:creationId xmlns:a16="http://schemas.microsoft.com/office/drawing/2014/main" id="{010D3FB5-9546-4312-8D14-31DE8C9DD47A}"/>
              </a:ext>
            </a:extLst>
          </p:cNvPr>
          <p:cNvGraphicFramePr/>
          <p:nvPr>
            <p:extLst>
              <p:ext uri="{D42A27DB-BD31-4B8C-83A1-F6EECF244321}">
                <p14:modId xmlns:p14="http://schemas.microsoft.com/office/powerpoint/2010/main" val="3990592730"/>
              </p:ext>
            </p:extLst>
          </p:nvPr>
        </p:nvGraphicFramePr>
        <p:xfrm>
          <a:off x="187325" y="885825"/>
          <a:ext cx="8829675" cy="32478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图片 6"/>
          <p:cNvPicPr>
            <a:picLocks noChangeAspect="1"/>
          </p:cNvPicPr>
          <p:nvPr/>
        </p:nvPicPr>
        <p:blipFill>
          <a:blip r:embed="rId7"/>
          <a:stretch>
            <a:fillRect/>
          </a:stretch>
        </p:blipFill>
        <p:spPr>
          <a:xfrm>
            <a:off x="-15240" y="17145"/>
            <a:ext cx="9156065" cy="8286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a:extLst>
              <a:ext uri="{FF2B5EF4-FFF2-40B4-BE49-F238E27FC236}">
                <a16:creationId xmlns:a16="http://schemas.microsoft.com/office/drawing/2014/main" id="{9C1AB15D-3FC4-4F45-9AE4-587A0EDF4FE4}"/>
              </a:ext>
            </a:extLst>
          </p:cNvPr>
          <p:cNvGraphicFramePr/>
          <p:nvPr>
            <p:extLst>
              <p:ext uri="{D42A27DB-BD31-4B8C-83A1-F6EECF244321}">
                <p14:modId xmlns:p14="http://schemas.microsoft.com/office/powerpoint/2010/main" val="1211688142"/>
              </p:ext>
            </p:extLst>
          </p:nvPr>
        </p:nvGraphicFramePr>
        <p:xfrm>
          <a:off x="251520" y="947811"/>
          <a:ext cx="8280920" cy="37841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图片 2" descr="C:\Users\88888\Pictures\图片1.png图片1">
            <a:extLst>
              <a:ext uri="{FF2B5EF4-FFF2-40B4-BE49-F238E27FC236}">
                <a16:creationId xmlns:a16="http://schemas.microsoft.com/office/drawing/2014/main" id="{3A6E4D5E-E26F-4BA3-B154-EA9070F9C8FF}"/>
              </a:ext>
            </a:extLst>
          </p:cNvPr>
          <p:cNvPicPr>
            <a:picLocks noChangeAspect="1"/>
          </p:cNvPicPr>
          <p:nvPr/>
        </p:nvPicPr>
        <p:blipFill>
          <a:blip r:embed="rId7"/>
          <a:srcRect/>
          <a:stretch>
            <a:fillRect/>
          </a:stretch>
        </p:blipFill>
        <p:spPr>
          <a:xfrm>
            <a:off x="-12700" y="-11430"/>
            <a:ext cx="9160510" cy="792480"/>
          </a:xfrm>
          <a:prstGeom prst="rect">
            <a:avLst/>
          </a:prstGeom>
        </p:spPr>
      </p:pic>
    </p:spTree>
    <p:extLst>
      <p:ext uri="{BB962C8B-B14F-4D97-AF65-F5344CB8AC3E}">
        <p14:creationId xmlns:p14="http://schemas.microsoft.com/office/powerpoint/2010/main" val="16015577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a:extLst>
              <a:ext uri="{FF2B5EF4-FFF2-40B4-BE49-F238E27FC236}">
                <a16:creationId xmlns:a16="http://schemas.microsoft.com/office/drawing/2014/main" id="{8A274AEB-A200-40D3-A5D7-A546FB0E2A78}"/>
              </a:ext>
            </a:extLst>
          </p:cNvPr>
          <p:cNvGraphicFramePr/>
          <p:nvPr>
            <p:extLst>
              <p:ext uri="{D42A27DB-BD31-4B8C-83A1-F6EECF244321}">
                <p14:modId xmlns:p14="http://schemas.microsoft.com/office/powerpoint/2010/main" val="2616372272"/>
              </p:ext>
            </p:extLst>
          </p:nvPr>
        </p:nvGraphicFramePr>
        <p:xfrm>
          <a:off x="0" y="699542"/>
          <a:ext cx="9140825" cy="3997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图片 7"/>
          <p:cNvPicPr>
            <a:picLocks noChangeAspect="1"/>
          </p:cNvPicPr>
          <p:nvPr/>
        </p:nvPicPr>
        <p:blipFill>
          <a:blip r:embed="rId7"/>
          <a:stretch>
            <a:fillRect/>
          </a:stretch>
        </p:blipFill>
        <p:spPr>
          <a:xfrm>
            <a:off x="-15240" y="17145"/>
            <a:ext cx="9156065" cy="8286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矩形 10"/>
          <p:cNvSpPr/>
          <p:nvPr/>
        </p:nvSpPr>
        <p:spPr>
          <a:xfrm>
            <a:off x="5929313" y="4967288"/>
            <a:ext cx="3757612" cy="282575"/>
          </a:xfrm>
          <a:prstGeom prst="rect">
            <a:avLst/>
          </a:prstGeom>
          <a:noFill/>
          <a:ln w="9525">
            <a:noFill/>
          </a:ln>
        </p:spPr>
        <p:txBody>
          <a:bodyPr anchor="ctr"/>
          <a:lstStyle/>
          <a:p>
            <a:pPr algn="ctr"/>
            <a:endParaRPr lang="zh-CN" altLang="en-US" dirty="0">
              <a:latin typeface="Arial" panose="020B0604020202020204" pitchFamily="34" charset="0"/>
            </a:endParaRPr>
          </a:p>
        </p:txBody>
      </p:sp>
      <p:sp>
        <p:nvSpPr>
          <p:cNvPr id="4" name="文本框 3"/>
          <p:cNvSpPr txBox="1"/>
          <p:nvPr/>
        </p:nvSpPr>
        <p:spPr>
          <a:xfrm>
            <a:off x="107505" y="906780"/>
            <a:ext cx="8920926" cy="3247877"/>
          </a:xfrm>
          <a:prstGeom prst="rect">
            <a:avLst/>
          </a:prstGeom>
          <a:noFill/>
        </p:spPr>
        <p:txBody>
          <a:bodyPr wrap="square" rtlCol="0">
            <a:spAutoFit/>
          </a:bodyPr>
          <a:lstStyle/>
          <a:p>
            <a:pPr>
              <a:lnSpc>
                <a:spcPct val="150000"/>
              </a:lnSpc>
            </a:pPr>
            <a:r>
              <a:rPr lang="zh-CN" altLang="en-US" sz="2800" b="1" dirty="0">
                <a:solidFill>
                  <a:srgbClr val="FF0000"/>
                </a:solidFill>
                <a:latin typeface="仿宋_GB2312" pitchFamily="49" charset="-122"/>
                <a:ea typeface="仿宋_GB2312" pitchFamily="49" charset="-122"/>
              </a:rPr>
              <a:t>四、评价机构和程序</a:t>
            </a:r>
            <a:endParaRPr lang="zh-CN" altLang="en-US" sz="2800" dirty="0"/>
          </a:p>
          <a:p>
            <a:pPr indent="457200" algn="l">
              <a:lnSpc>
                <a:spcPct val="150000"/>
              </a:lnSpc>
              <a:buClrTx/>
              <a:buSzTx/>
              <a:buNone/>
            </a:pPr>
            <a:r>
              <a:rPr lang="zh-CN" altLang="en-US" sz="2800" b="1" noProof="0" dirty="0">
                <a:ln>
                  <a:noFill/>
                </a:ln>
                <a:effectLst/>
                <a:uLnTx/>
                <a:uFillTx/>
                <a:latin typeface="仿宋_GB2312" pitchFamily="49" charset="-122"/>
                <a:ea typeface="仿宋_GB2312" pitchFamily="49" charset="-122"/>
              </a:rPr>
              <a:t>评价机构：中施企协绿色建造工作委员会。</a:t>
            </a:r>
          </a:p>
          <a:p>
            <a:pPr indent="457200" algn="l">
              <a:lnSpc>
                <a:spcPct val="150000"/>
              </a:lnSpc>
              <a:buClrTx/>
              <a:buSzTx/>
              <a:buNone/>
            </a:pPr>
            <a:r>
              <a:rPr lang="zh-CN" altLang="en-US" sz="2800" b="1" noProof="0" dirty="0">
                <a:ln>
                  <a:noFill/>
                </a:ln>
                <a:effectLst/>
                <a:uLnTx/>
                <a:uFillTx/>
                <a:latin typeface="仿宋_GB2312" pitchFamily="49" charset="-122"/>
                <a:ea typeface="仿宋_GB2312" pitchFamily="49" charset="-122"/>
              </a:rPr>
              <a:t>评价程序：包括召开会议和公示两阶段。</a:t>
            </a:r>
          </a:p>
          <a:p>
            <a:pPr indent="457200" algn="l">
              <a:lnSpc>
                <a:spcPct val="150000"/>
              </a:lnSpc>
              <a:buClrTx/>
              <a:buSzTx/>
              <a:buNone/>
            </a:pPr>
            <a:r>
              <a:rPr lang="zh-CN" altLang="en-US" sz="2800" b="1" noProof="0" dirty="0">
                <a:ln>
                  <a:noFill/>
                </a:ln>
                <a:effectLst/>
                <a:uLnTx/>
                <a:uFillTx/>
                <a:latin typeface="仿宋_GB2312" pitchFamily="49" charset="-122"/>
                <a:ea typeface="仿宋_GB2312" pitchFamily="49" charset="-122"/>
              </a:rPr>
              <a:t>（一）绿委会召开会议。结合中施企协绿色施工水平指数和设计成果评价结果，得出绿色建造水平评价意见。</a:t>
            </a:r>
            <a:endParaRPr lang="zh-CN" altLang="en-US" sz="1800" b="1" noProof="0" dirty="0">
              <a:ln>
                <a:noFill/>
              </a:ln>
              <a:effectLst/>
              <a:uLnTx/>
              <a:uFillTx/>
              <a:latin typeface="仿宋_GB2312" pitchFamily="49" charset="-122"/>
              <a:ea typeface="仿宋_GB2312" pitchFamily="49" charset="-122"/>
            </a:endParaRPr>
          </a:p>
        </p:txBody>
      </p:sp>
      <p:pic>
        <p:nvPicPr>
          <p:cNvPr id="7" name="图片 6"/>
          <p:cNvPicPr>
            <a:picLocks noChangeAspect="1"/>
          </p:cNvPicPr>
          <p:nvPr/>
        </p:nvPicPr>
        <p:blipFill>
          <a:blip r:embed="rId2"/>
          <a:stretch>
            <a:fillRect/>
          </a:stretch>
        </p:blipFill>
        <p:spPr>
          <a:xfrm>
            <a:off x="-15240" y="17145"/>
            <a:ext cx="9156065" cy="82867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C1EE294-EF0B-44D5-BC2E-2CF5819F2B15}"/>
              </a:ext>
            </a:extLst>
          </p:cNvPr>
          <p:cNvSpPr/>
          <p:nvPr/>
        </p:nvSpPr>
        <p:spPr>
          <a:xfrm>
            <a:off x="175067" y="843558"/>
            <a:ext cx="8784976" cy="3247877"/>
          </a:xfrm>
          <a:prstGeom prst="rect">
            <a:avLst/>
          </a:prstGeom>
        </p:spPr>
        <p:txBody>
          <a:bodyPr wrap="square">
            <a:spAutoFit/>
          </a:bodyPr>
          <a:lstStyle/>
          <a:p>
            <a:pPr lvl="0" indent="457200">
              <a:lnSpc>
                <a:spcPct val="150000"/>
              </a:lnSpc>
            </a:pPr>
            <a:r>
              <a:rPr lang="zh-CN" altLang="en-US" sz="2800" b="1" dirty="0">
                <a:solidFill>
                  <a:prstClr val="black"/>
                </a:solidFill>
                <a:latin typeface="仿宋_GB2312" pitchFamily="49" charset="-122"/>
                <a:ea typeface="仿宋_GB2312" pitchFamily="49" charset="-122"/>
              </a:rPr>
              <a:t>评价会议需半数以上绿委会机构成员出席，评价结果半数以上会议成员通过；</a:t>
            </a:r>
          </a:p>
          <a:p>
            <a:pPr lvl="0" indent="457200">
              <a:lnSpc>
                <a:spcPct val="150000"/>
              </a:lnSpc>
            </a:pPr>
            <a:r>
              <a:rPr lang="zh-CN" altLang="en-US" sz="2800" b="1" dirty="0">
                <a:solidFill>
                  <a:prstClr val="black"/>
                </a:solidFill>
                <a:latin typeface="仿宋_GB2312" pitchFamily="49" charset="-122"/>
                <a:ea typeface="仿宋_GB2312" pitchFamily="49" charset="-122"/>
              </a:rPr>
              <a:t>（二）公示。在中国施工企业管理协会官方网站上进行为期七天的公示，公示期间社会各界无异议的工程，协会授予级别证书。</a:t>
            </a:r>
          </a:p>
        </p:txBody>
      </p:sp>
      <p:pic>
        <p:nvPicPr>
          <p:cNvPr id="3" name="图片 2" descr="C:\Users\88888\Pictures\图片1.png图片1">
            <a:extLst>
              <a:ext uri="{FF2B5EF4-FFF2-40B4-BE49-F238E27FC236}">
                <a16:creationId xmlns:a16="http://schemas.microsoft.com/office/drawing/2014/main" id="{A5924753-E05C-4B1D-8243-BF824E154DBB}"/>
              </a:ext>
            </a:extLst>
          </p:cNvPr>
          <p:cNvPicPr>
            <a:picLocks noChangeAspect="1"/>
          </p:cNvPicPr>
          <p:nvPr/>
        </p:nvPicPr>
        <p:blipFill>
          <a:blip r:embed="rId2"/>
          <a:srcRect/>
          <a:stretch>
            <a:fillRect/>
          </a:stretch>
        </p:blipFill>
        <p:spPr>
          <a:xfrm>
            <a:off x="-12700" y="-11430"/>
            <a:ext cx="9160510" cy="792480"/>
          </a:xfrm>
          <a:prstGeom prst="rect">
            <a:avLst/>
          </a:prstGeom>
        </p:spPr>
      </p:pic>
    </p:spTree>
    <p:extLst>
      <p:ext uri="{BB962C8B-B14F-4D97-AF65-F5344CB8AC3E}">
        <p14:creationId xmlns:p14="http://schemas.microsoft.com/office/powerpoint/2010/main" val="4260524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699542"/>
            <a:ext cx="9108504" cy="3893502"/>
          </a:xfrm>
          <a:prstGeom prst="rect">
            <a:avLst/>
          </a:prstGeom>
          <a:noFill/>
        </p:spPr>
        <p:txBody>
          <a:bodyPr wrap="square" rtlCol="0">
            <a:spAutoFit/>
          </a:bodyPr>
          <a:lstStyle/>
          <a:p>
            <a:pPr>
              <a:lnSpc>
                <a:spcPct val="150000"/>
              </a:lnSpc>
            </a:pPr>
            <a:r>
              <a:rPr lang="zh-CN" altLang="en-US" sz="2800" b="1" dirty="0">
                <a:solidFill>
                  <a:srgbClr val="FF0000"/>
                </a:solidFill>
                <a:latin typeface="仿宋_GB2312" pitchFamily="49" charset="-122"/>
                <a:ea typeface="仿宋_GB2312" pitchFamily="49" charset="-122"/>
                <a:sym typeface="+mn-ea"/>
              </a:rPr>
              <a:t>四、评价机构和程序</a:t>
            </a:r>
            <a:endParaRPr lang="zh-CN" altLang="en-US" sz="2800" dirty="0">
              <a:sym typeface="+mn-ea"/>
            </a:endParaRPr>
          </a:p>
          <a:p>
            <a:pPr marL="457200" indent="-457200" algn="l">
              <a:lnSpc>
                <a:spcPct val="150000"/>
              </a:lnSpc>
              <a:buClrTx/>
              <a:buSzTx/>
              <a:buFont typeface="Wingdings" panose="05000000000000000000" pitchFamily="2" charset="2"/>
              <a:buChar char="l"/>
            </a:pPr>
            <a:r>
              <a:rPr lang="zh-CN" altLang="en-US" sz="2800" b="1" noProof="0" dirty="0">
                <a:ln>
                  <a:noFill/>
                </a:ln>
                <a:effectLst/>
                <a:uLnTx/>
                <a:uFillTx/>
                <a:latin typeface="仿宋_GB2312" pitchFamily="49" charset="-122"/>
                <a:ea typeface="仿宋_GB2312" pitchFamily="49" charset="-122"/>
                <a:sym typeface="+mn-ea"/>
              </a:rPr>
              <a:t> 已被批准立项，但有下列情形之一的，应取消立项：</a:t>
            </a:r>
            <a:endParaRPr lang="zh-CN" altLang="en-US" sz="28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en-US" altLang="zh-CN" sz="2800" b="1" noProof="0" dirty="0">
                <a:ln>
                  <a:noFill/>
                </a:ln>
                <a:effectLst/>
                <a:uLnTx/>
                <a:uFillTx/>
                <a:latin typeface="仿宋_GB2312" pitchFamily="49" charset="-122"/>
                <a:ea typeface="仿宋_GB2312" pitchFamily="49" charset="-122"/>
                <a:sym typeface="+mn-ea"/>
              </a:rPr>
              <a:t>1.</a:t>
            </a:r>
            <a:r>
              <a:rPr lang="zh-CN" altLang="en-US" sz="2800" b="1" noProof="0" dirty="0">
                <a:ln>
                  <a:noFill/>
                </a:ln>
                <a:effectLst/>
                <a:uLnTx/>
                <a:uFillTx/>
                <a:latin typeface="仿宋_GB2312" pitchFamily="49" charset="-122"/>
                <a:ea typeface="仿宋_GB2312" pitchFamily="49" charset="-122"/>
                <a:sym typeface="+mn-ea"/>
              </a:rPr>
              <a:t>不符合国家产业政策，使用国家主管部门以及行业明令禁止使用或者属淘汰的材料、技术、工艺和设备；</a:t>
            </a:r>
            <a:endParaRPr lang="zh-CN" altLang="en-US" sz="28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en-US" altLang="zh-CN" sz="2800" b="1" noProof="0" dirty="0">
                <a:ln>
                  <a:noFill/>
                </a:ln>
                <a:effectLst/>
                <a:uLnTx/>
                <a:uFillTx/>
                <a:latin typeface="仿宋_GB2312" pitchFamily="49" charset="-122"/>
                <a:ea typeface="仿宋_GB2312" pitchFamily="49" charset="-122"/>
                <a:sym typeface="+mn-ea"/>
              </a:rPr>
              <a:t>2.</a:t>
            </a:r>
            <a:r>
              <a:rPr lang="zh-CN" altLang="en-US" sz="2800" b="1" noProof="0" dirty="0">
                <a:ln>
                  <a:noFill/>
                </a:ln>
                <a:effectLst/>
                <a:uLnTx/>
                <a:uFillTx/>
                <a:latin typeface="仿宋_GB2312" pitchFamily="49" charset="-122"/>
                <a:ea typeface="仿宋_GB2312" pitchFamily="49" charset="-122"/>
                <a:sym typeface="+mn-ea"/>
              </a:rPr>
              <a:t>重大违规违纪事件；</a:t>
            </a:r>
            <a:endParaRPr lang="zh-CN" altLang="en-US" sz="28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en-US" altLang="zh-CN" sz="2800" b="1" noProof="0" dirty="0">
                <a:ln>
                  <a:noFill/>
                </a:ln>
                <a:effectLst/>
                <a:uLnTx/>
                <a:uFillTx/>
                <a:latin typeface="仿宋_GB2312" pitchFamily="49" charset="-122"/>
                <a:ea typeface="仿宋_GB2312" pitchFamily="49" charset="-122"/>
                <a:sym typeface="+mn-ea"/>
              </a:rPr>
              <a:t>3.</a:t>
            </a:r>
            <a:r>
              <a:rPr lang="zh-CN" altLang="en-US" sz="2800" b="1" noProof="0" dirty="0">
                <a:ln>
                  <a:noFill/>
                </a:ln>
                <a:effectLst/>
                <a:uLnTx/>
                <a:uFillTx/>
                <a:latin typeface="仿宋_GB2312" pitchFamily="49" charset="-122"/>
                <a:ea typeface="仿宋_GB2312" pitchFamily="49" charset="-122"/>
                <a:sym typeface="+mn-ea"/>
              </a:rPr>
              <a:t>环境责任事故。</a:t>
            </a:r>
            <a:endParaRPr lang="zh-CN" altLang="en-US" dirty="0"/>
          </a:p>
        </p:txBody>
      </p:sp>
      <p:pic>
        <p:nvPicPr>
          <p:cNvPr id="7" name="图片 6"/>
          <p:cNvPicPr>
            <a:picLocks noChangeAspect="1"/>
          </p:cNvPicPr>
          <p:nvPr/>
        </p:nvPicPr>
        <p:blipFill>
          <a:blip r:embed="rId2"/>
          <a:stretch>
            <a:fillRect/>
          </a:stretch>
        </p:blipFill>
        <p:spPr>
          <a:xfrm>
            <a:off x="-15240" y="17145"/>
            <a:ext cx="9156065" cy="82867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956310"/>
            <a:ext cx="9108504" cy="3997376"/>
          </a:xfrm>
          <a:prstGeom prst="rect">
            <a:avLst/>
          </a:prstGeom>
          <a:noFill/>
        </p:spPr>
        <p:txBody>
          <a:bodyPr wrap="square" rtlCol="0">
            <a:spAutoFit/>
          </a:bodyPr>
          <a:lstStyle/>
          <a:p>
            <a:pPr>
              <a:lnSpc>
                <a:spcPct val="150000"/>
              </a:lnSpc>
            </a:pPr>
            <a:r>
              <a:rPr lang="zh-CN" altLang="en-US" sz="2800" b="1" dirty="0">
                <a:solidFill>
                  <a:srgbClr val="FF0000"/>
                </a:solidFill>
                <a:latin typeface="仿宋_GB2312" pitchFamily="49" charset="-122"/>
                <a:ea typeface="仿宋_GB2312" pitchFamily="49" charset="-122"/>
              </a:rPr>
              <a:t>五、工作纪律</a:t>
            </a:r>
            <a:endParaRPr lang="zh-CN" altLang="en-US" sz="2800" dirty="0"/>
          </a:p>
          <a:p>
            <a:pPr>
              <a:lnSpc>
                <a:spcPct val="150000"/>
              </a:lnSpc>
            </a:pPr>
            <a:r>
              <a:rPr lang="zh-CN" altLang="en-US" sz="1800" b="1" noProof="0" dirty="0">
                <a:ln>
                  <a:noFill/>
                </a:ln>
                <a:effectLst/>
                <a:uLnTx/>
                <a:uFillTx/>
                <a:latin typeface="仿宋_GB2312" pitchFamily="49" charset="-122"/>
                <a:ea typeface="仿宋_GB2312" pitchFamily="49" charset="-122"/>
              </a:rPr>
              <a:t>   </a:t>
            </a:r>
            <a:r>
              <a:rPr lang="en-US" altLang="zh-CN" sz="2400" b="1" noProof="0" dirty="0">
                <a:ln>
                  <a:noFill/>
                </a:ln>
                <a:effectLst/>
                <a:uLnTx/>
                <a:uFillTx/>
                <a:latin typeface="仿宋_GB2312" pitchFamily="49" charset="-122"/>
                <a:ea typeface="仿宋_GB2312" pitchFamily="49" charset="-122"/>
              </a:rPr>
              <a:t>1.</a:t>
            </a:r>
            <a:r>
              <a:rPr lang="zh-CN" altLang="en-US" sz="2400" b="1" noProof="0" dirty="0">
                <a:ln>
                  <a:noFill/>
                </a:ln>
                <a:effectLst/>
                <a:uLnTx/>
                <a:uFillTx/>
                <a:latin typeface="仿宋_GB2312" pitchFamily="49" charset="-122"/>
                <a:ea typeface="仿宋_GB2312" pitchFamily="49" charset="-122"/>
              </a:rPr>
              <a:t>参评单位出具虚假材料的，取消参评资格，已完成评价的撤销评价结论。</a:t>
            </a:r>
          </a:p>
          <a:p>
            <a:pPr>
              <a:lnSpc>
                <a:spcPct val="150000"/>
              </a:lnSpc>
            </a:pPr>
            <a:r>
              <a:rPr lang="zh-CN" altLang="en-US" sz="2400" b="1" noProof="0" dirty="0">
                <a:ln>
                  <a:noFill/>
                </a:ln>
                <a:effectLst/>
                <a:uLnTx/>
                <a:uFillTx/>
                <a:latin typeface="仿宋_GB2312" pitchFamily="49" charset="-122"/>
                <a:ea typeface="仿宋_GB2312" pitchFamily="49" charset="-122"/>
              </a:rPr>
              <a:t>   </a:t>
            </a:r>
            <a:r>
              <a:rPr lang="en-US" altLang="zh-CN" sz="2400" b="1" noProof="0" dirty="0">
                <a:ln>
                  <a:noFill/>
                </a:ln>
                <a:effectLst/>
                <a:uLnTx/>
                <a:uFillTx/>
                <a:latin typeface="仿宋_GB2312" pitchFamily="49" charset="-122"/>
                <a:ea typeface="仿宋_GB2312" pitchFamily="49" charset="-122"/>
              </a:rPr>
              <a:t>2.</a:t>
            </a:r>
            <a:r>
              <a:rPr lang="zh-CN" altLang="en-US" sz="2400" b="1" noProof="0" dirty="0">
                <a:ln>
                  <a:noFill/>
                </a:ln>
                <a:effectLst/>
                <a:uLnTx/>
                <a:uFillTx/>
                <a:latin typeface="仿宋_GB2312" pitchFamily="49" charset="-122"/>
                <a:ea typeface="仿宋_GB2312" pitchFamily="49" charset="-122"/>
              </a:rPr>
              <a:t>专家、评委及中施企协工作人员，要秉公办事，严守秘密，廉洁自律，认真工作。未经中施企协批准，不得以任何理由、任何身份进行与之有关的非组织活动。对违反相关规定的，视其情节给予批评警告，或者取消相关资格。</a:t>
            </a:r>
          </a:p>
        </p:txBody>
      </p:sp>
      <p:pic>
        <p:nvPicPr>
          <p:cNvPr id="7" name="图片 6"/>
          <p:cNvPicPr>
            <a:picLocks noChangeAspect="1"/>
          </p:cNvPicPr>
          <p:nvPr/>
        </p:nvPicPr>
        <p:blipFill>
          <a:blip r:embed="rId2"/>
          <a:stretch>
            <a:fillRect/>
          </a:stretch>
        </p:blipFill>
        <p:spPr>
          <a:xfrm>
            <a:off x="-15240" y="17145"/>
            <a:ext cx="9156065" cy="82867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79512" y="956310"/>
            <a:ext cx="8640960" cy="2981714"/>
          </a:xfrm>
          <a:prstGeom prst="rect">
            <a:avLst/>
          </a:prstGeom>
          <a:noFill/>
        </p:spPr>
        <p:txBody>
          <a:bodyPr wrap="square" rtlCol="0">
            <a:spAutoFit/>
          </a:bodyPr>
          <a:lstStyle/>
          <a:p>
            <a:pPr>
              <a:lnSpc>
                <a:spcPct val="150000"/>
              </a:lnSpc>
            </a:pPr>
            <a:r>
              <a:rPr lang="zh-CN" altLang="en-US" sz="2800" b="1" dirty="0">
                <a:solidFill>
                  <a:srgbClr val="FF0000"/>
                </a:solidFill>
                <a:latin typeface="仿宋_GB2312" pitchFamily="49" charset="-122"/>
                <a:ea typeface="仿宋_GB2312" pitchFamily="49" charset="-122"/>
              </a:rPr>
              <a:t>六、附则</a:t>
            </a:r>
            <a:endParaRPr lang="zh-CN" altLang="en-US" sz="2800" dirty="0"/>
          </a:p>
          <a:p>
            <a:pPr>
              <a:lnSpc>
                <a:spcPct val="150000"/>
              </a:lnSpc>
            </a:pPr>
            <a:r>
              <a:rPr lang="zh-CN" altLang="en-US" sz="1800" b="1" noProof="0" dirty="0">
                <a:ln>
                  <a:noFill/>
                </a:ln>
                <a:effectLst/>
                <a:uLnTx/>
                <a:uFillTx/>
                <a:latin typeface="仿宋_GB2312" pitchFamily="49" charset="-122"/>
                <a:ea typeface="仿宋_GB2312" pitchFamily="49" charset="-122"/>
              </a:rPr>
              <a:t>     （</a:t>
            </a:r>
            <a:r>
              <a:rPr lang="zh-CN" altLang="en-US" sz="2800" b="1" noProof="0" dirty="0">
                <a:ln>
                  <a:noFill/>
                </a:ln>
                <a:effectLst/>
                <a:uLnTx/>
                <a:uFillTx/>
                <a:latin typeface="仿宋_GB2312" pitchFamily="49" charset="-122"/>
                <a:ea typeface="仿宋_GB2312" pitchFamily="49" charset="-122"/>
              </a:rPr>
              <a:t>略</a:t>
            </a:r>
            <a:r>
              <a:rPr lang="zh-CN" altLang="en-US" b="1" dirty="0">
                <a:latin typeface="仿宋_GB2312" pitchFamily="49" charset="-122"/>
                <a:ea typeface="仿宋_GB2312" pitchFamily="49" charset="-122"/>
              </a:rPr>
              <a:t>）</a:t>
            </a:r>
            <a:endParaRPr lang="zh-CN" altLang="en-US" sz="1800" b="1" noProof="0" dirty="0">
              <a:ln>
                <a:noFill/>
              </a:ln>
              <a:effectLst/>
              <a:uLnTx/>
              <a:uFillTx/>
              <a:latin typeface="仿宋_GB2312" pitchFamily="49" charset="-122"/>
              <a:ea typeface="仿宋_GB2312" pitchFamily="49" charset="-122"/>
            </a:endParaRP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附件：</a:t>
            </a: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1. 工程建设项目设计水平评价管理办法</a:t>
            </a: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2. 工程建设项目绿色施工水平评价管理办法</a:t>
            </a:r>
          </a:p>
        </p:txBody>
      </p:sp>
      <p:pic>
        <p:nvPicPr>
          <p:cNvPr id="8" name="图片 7"/>
          <p:cNvPicPr>
            <a:picLocks noChangeAspect="1"/>
          </p:cNvPicPr>
          <p:nvPr/>
        </p:nvPicPr>
        <p:blipFill>
          <a:blip r:embed="rId2"/>
          <a:stretch>
            <a:fillRect/>
          </a:stretch>
        </p:blipFill>
        <p:spPr>
          <a:xfrm>
            <a:off x="-15240" y="17145"/>
            <a:ext cx="9156065" cy="82867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86690" y="956310"/>
            <a:ext cx="8705790" cy="3894208"/>
          </a:xfrm>
          <a:prstGeom prst="rect">
            <a:avLst/>
          </a:prstGeom>
          <a:noFill/>
        </p:spPr>
        <p:txBody>
          <a:bodyPr wrap="square" rtlCol="0">
            <a:spAutoFit/>
          </a:bodyPr>
          <a:lstStyle/>
          <a:p>
            <a:pPr>
              <a:lnSpc>
                <a:spcPct val="150000"/>
              </a:lnSpc>
            </a:pPr>
            <a:r>
              <a:rPr lang="zh-CN" altLang="en-US" sz="2800" b="1" dirty="0">
                <a:solidFill>
                  <a:srgbClr val="FF0000"/>
                </a:solidFill>
                <a:latin typeface="仿宋_GB2312" pitchFamily="49" charset="-122"/>
                <a:ea typeface="仿宋_GB2312" pitchFamily="49" charset="-122"/>
              </a:rPr>
              <a:t>附件1：</a:t>
            </a:r>
            <a:r>
              <a:rPr lang="en-US" altLang="zh-CN" sz="2800" b="1" dirty="0">
                <a:solidFill>
                  <a:srgbClr val="FFFF00"/>
                </a:solidFill>
                <a:latin typeface="仿宋_GB2312" pitchFamily="49" charset="-122"/>
                <a:ea typeface="仿宋_GB2312" pitchFamily="49" charset="-122"/>
              </a:rPr>
              <a:t>《</a:t>
            </a:r>
            <a:r>
              <a:rPr lang="zh-CN" altLang="en-US" sz="2800" b="1" dirty="0">
                <a:solidFill>
                  <a:srgbClr val="FFFF00"/>
                </a:solidFill>
                <a:latin typeface="仿宋_GB2312" pitchFamily="49" charset="-122"/>
                <a:ea typeface="仿宋_GB2312" pitchFamily="49" charset="-122"/>
              </a:rPr>
              <a:t>工程建设项目设计水平评价办法</a:t>
            </a:r>
            <a:r>
              <a:rPr lang="en-US" altLang="zh-CN" sz="2800" b="1" dirty="0">
                <a:solidFill>
                  <a:srgbClr val="FFFF00"/>
                </a:solidFill>
                <a:latin typeface="仿宋_GB2312" pitchFamily="49" charset="-122"/>
                <a:ea typeface="仿宋_GB2312" pitchFamily="49" charset="-122"/>
              </a:rPr>
              <a:t>》</a:t>
            </a:r>
            <a:r>
              <a:rPr lang="zh-CN" altLang="en-US" sz="2800" b="1" dirty="0">
                <a:solidFill>
                  <a:srgbClr val="FFFF00"/>
                </a:solidFill>
                <a:latin typeface="仿宋_GB2312" pitchFamily="49" charset="-122"/>
                <a:ea typeface="仿宋_GB2312" pitchFamily="49" charset="-122"/>
              </a:rPr>
              <a:t>主要内容</a:t>
            </a:r>
          </a:p>
          <a:p>
            <a:pPr indent="457200" algn="ctr">
              <a:lnSpc>
                <a:spcPct val="150000"/>
              </a:lnSpc>
              <a:spcBef>
                <a:spcPts val="0"/>
              </a:spcBef>
              <a:buClrTx/>
              <a:buSzTx/>
              <a:buNone/>
            </a:pPr>
            <a:endParaRPr lang="en-US" altLang="zh-CN" sz="2800" b="1" noProof="0" dirty="0">
              <a:solidFill>
                <a:srgbClr val="FF0000"/>
              </a:solidFill>
              <a:latin typeface="仿宋_GB2312" pitchFamily="49" charset="-122"/>
              <a:ea typeface="仿宋_GB2312" pitchFamily="49" charset="-122"/>
            </a:endParaRPr>
          </a:p>
          <a:p>
            <a:pPr indent="457200" algn="ctr">
              <a:lnSpc>
                <a:spcPct val="150000"/>
              </a:lnSpc>
              <a:spcBef>
                <a:spcPts val="0"/>
              </a:spcBef>
              <a:buClrTx/>
              <a:buSzTx/>
              <a:buNone/>
            </a:pPr>
            <a:r>
              <a:rPr lang="zh-CN" altLang="en-US" sz="2800" b="1" noProof="0" dirty="0">
                <a:ln>
                  <a:noFill/>
                </a:ln>
                <a:effectLst/>
                <a:uLnTx/>
                <a:uFillTx/>
                <a:latin typeface="仿宋_GB2312" pitchFamily="49" charset="-122"/>
                <a:ea typeface="仿宋_GB2312" pitchFamily="49" charset="-122"/>
              </a:rPr>
              <a:t>一、总则             二、评价范围</a:t>
            </a:r>
          </a:p>
          <a:p>
            <a:pPr indent="457200" algn="ctr">
              <a:lnSpc>
                <a:spcPct val="150000"/>
              </a:lnSpc>
              <a:spcBef>
                <a:spcPts val="0"/>
              </a:spcBef>
              <a:buClrTx/>
              <a:buSzTx/>
              <a:buNone/>
            </a:pPr>
            <a:r>
              <a:rPr lang="zh-CN" altLang="en-US" sz="2800" b="1" noProof="0" dirty="0">
                <a:ln>
                  <a:noFill/>
                </a:ln>
                <a:effectLst/>
                <a:uLnTx/>
                <a:uFillTx/>
                <a:latin typeface="仿宋_GB2312" pitchFamily="49" charset="-122"/>
                <a:ea typeface="仿宋_GB2312" pitchFamily="49" charset="-122"/>
              </a:rPr>
              <a:t>三、申报条件      四、申报程序</a:t>
            </a:r>
          </a:p>
          <a:p>
            <a:pPr indent="457200" algn="ctr">
              <a:lnSpc>
                <a:spcPct val="150000"/>
              </a:lnSpc>
              <a:spcBef>
                <a:spcPts val="0"/>
              </a:spcBef>
              <a:buClrTx/>
              <a:buSzTx/>
              <a:buNone/>
            </a:pPr>
            <a:r>
              <a:rPr lang="zh-CN" altLang="en-US" sz="2800" b="1" noProof="0" dirty="0">
                <a:ln>
                  <a:noFill/>
                </a:ln>
                <a:effectLst/>
                <a:uLnTx/>
                <a:uFillTx/>
                <a:latin typeface="仿宋_GB2312" pitchFamily="49" charset="-122"/>
                <a:ea typeface="仿宋_GB2312" pitchFamily="49" charset="-122"/>
              </a:rPr>
              <a:t>五、评价程序      六、工作纪律</a:t>
            </a:r>
          </a:p>
          <a:p>
            <a:pPr indent="457200" algn="l">
              <a:lnSpc>
                <a:spcPct val="150000"/>
              </a:lnSpc>
              <a:spcBef>
                <a:spcPts val="0"/>
              </a:spcBef>
              <a:buClrTx/>
              <a:buSzTx/>
              <a:buNone/>
            </a:pPr>
            <a:r>
              <a:rPr lang="zh-CN" altLang="en-US" sz="2800" b="1" noProof="0" dirty="0">
                <a:ln>
                  <a:noFill/>
                </a:ln>
                <a:effectLst/>
                <a:uLnTx/>
                <a:uFillTx/>
                <a:latin typeface="仿宋_GB2312" pitchFamily="49" charset="-122"/>
                <a:ea typeface="仿宋_GB2312" pitchFamily="49" charset="-122"/>
              </a:rPr>
              <a:t>               七、附则   </a:t>
            </a:r>
          </a:p>
        </p:txBody>
      </p:sp>
      <p:pic>
        <p:nvPicPr>
          <p:cNvPr id="7" name="图片 6"/>
          <p:cNvPicPr>
            <a:picLocks noChangeAspect="1"/>
          </p:cNvPicPr>
          <p:nvPr/>
        </p:nvPicPr>
        <p:blipFill>
          <a:blip r:embed="rId2"/>
          <a:stretch>
            <a:fillRect/>
          </a:stretch>
        </p:blipFill>
        <p:spPr>
          <a:xfrm>
            <a:off x="-15240" y="17145"/>
            <a:ext cx="9156065" cy="8286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 name="文本占位符 8"/>
          <p:cNvSpPr>
            <a:spLocks noGrp="1"/>
          </p:cNvSpPr>
          <p:nvPr>
            <p:ph type="body" orient="vert" idx="1"/>
          </p:nvPr>
        </p:nvSpPr>
        <p:spPr>
          <a:xfrm>
            <a:off x="68580" y="927735"/>
            <a:ext cx="9006840" cy="3729990"/>
          </a:xfrm>
        </p:spPr>
        <p:txBody>
          <a:bodyPr vert="horz"/>
          <a:lstStyle/>
          <a:p>
            <a:r>
              <a:rPr lang="zh-CN" altLang="en-US" sz="2800" b="1" dirty="0">
                <a:solidFill>
                  <a:srgbClr val="FF0000"/>
                </a:solidFill>
                <a:latin typeface="仿宋_GB2312" pitchFamily="49" charset="-122"/>
                <a:ea typeface="仿宋_GB2312" pitchFamily="49" charset="-122"/>
              </a:rPr>
              <a:t>主要内容</a:t>
            </a:r>
            <a:endParaRPr lang="zh-CN" altLang="en-US"/>
          </a:p>
          <a:p>
            <a:pPr marL="0" indent="457200" algn="l" defTabSz="914400" eaLnBrk="1" latinLnBrk="0" hangingPunct="1">
              <a:lnSpc>
                <a:spcPct val="150000"/>
              </a:lnSpc>
              <a:spcBef>
                <a:spcPts val="0"/>
              </a:spcBef>
              <a:buClrTx/>
              <a:buSzTx/>
              <a:buNone/>
            </a:pPr>
            <a:r>
              <a:rPr lang="zh-CN" altLang="en-US" sz="2000" b="1" noProof="0" dirty="0">
                <a:ln>
                  <a:noFill/>
                </a:ln>
                <a:effectLst/>
                <a:uLnTx/>
                <a:uFillTx/>
                <a:latin typeface="仿宋_GB2312" pitchFamily="49" charset="-122"/>
                <a:ea typeface="仿宋_GB2312" pitchFamily="49" charset="-122"/>
              </a:rPr>
              <a:t>一、总则</a:t>
            </a:r>
          </a:p>
          <a:p>
            <a:pPr marL="0" indent="457200" algn="l" defTabSz="914400" eaLnBrk="1" latinLnBrk="0" hangingPunct="1">
              <a:lnSpc>
                <a:spcPct val="150000"/>
              </a:lnSpc>
              <a:spcBef>
                <a:spcPts val="0"/>
              </a:spcBef>
              <a:buClrTx/>
              <a:buSzTx/>
              <a:buNone/>
            </a:pPr>
            <a:r>
              <a:rPr lang="zh-CN" altLang="en-US" sz="2000" b="1" noProof="0" dirty="0">
                <a:ln>
                  <a:noFill/>
                </a:ln>
                <a:effectLst/>
                <a:uLnTx/>
                <a:uFillTx/>
                <a:latin typeface="仿宋_GB2312" pitchFamily="49" charset="-122"/>
                <a:ea typeface="仿宋_GB2312" pitchFamily="49" charset="-122"/>
              </a:rPr>
              <a:t>二、评价范围</a:t>
            </a:r>
          </a:p>
          <a:p>
            <a:pPr marL="0" indent="457200" algn="l" defTabSz="914400" eaLnBrk="1" latinLnBrk="0" hangingPunct="1">
              <a:lnSpc>
                <a:spcPct val="150000"/>
              </a:lnSpc>
              <a:spcBef>
                <a:spcPts val="0"/>
              </a:spcBef>
              <a:buClrTx/>
              <a:buSzTx/>
              <a:buNone/>
            </a:pPr>
            <a:r>
              <a:rPr lang="zh-CN" altLang="en-US" sz="2000" b="1" noProof="0" dirty="0">
                <a:ln>
                  <a:noFill/>
                </a:ln>
                <a:effectLst/>
                <a:uLnTx/>
                <a:uFillTx/>
                <a:latin typeface="仿宋_GB2312" pitchFamily="49" charset="-122"/>
                <a:ea typeface="仿宋_GB2312" pitchFamily="49" charset="-122"/>
              </a:rPr>
              <a:t>三、参评条件</a:t>
            </a:r>
          </a:p>
          <a:p>
            <a:pPr marL="0" indent="457200" algn="l" defTabSz="914400" eaLnBrk="1" latinLnBrk="0" hangingPunct="1">
              <a:lnSpc>
                <a:spcPct val="150000"/>
              </a:lnSpc>
              <a:spcBef>
                <a:spcPts val="0"/>
              </a:spcBef>
              <a:buClrTx/>
              <a:buSzTx/>
              <a:buNone/>
            </a:pPr>
            <a:r>
              <a:rPr lang="zh-CN" altLang="en-US" sz="2000" b="1" noProof="0" dirty="0">
                <a:ln>
                  <a:noFill/>
                </a:ln>
                <a:effectLst/>
                <a:uLnTx/>
                <a:uFillTx/>
                <a:latin typeface="仿宋_GB2312" pitchFamily="49" charset="-122"/>
                <a:ea typeface="仿宋_GB2312" pitchFamily="49" charset="-122"/>
              </a:rPr>
              <a:t>四、评价机构和程序</a:t>
            </a:r>
          </a:p>
          <a:p>
            <a:pPr marL="0" indent="457200" algn="l" defTabSz="914400" eaLnBrk="1" latinLnBrk="0" hangingPunct="1">
              <a:lnSpc>
                <a:spcPct val="150000"/>
              </a:lnSpc>
              <a:spcBef>
                <a:spcPts val="0"/>
              </a:spcBef>
              <a:buClrTx/>
              <a:buSzTx/>
              <a:buNone/>
            </a:pPr>
            <a:r>
              <a:rPr lang="zh-CN" altLang="en-US" sz="2000" b="1" noProof="0" dirty="0">
                <a:ln>
                  <a:noFill/>
                </a:ln>
                <a:effectLst/>
                <a:uLnTx/>
                <a:uFillTx/>
                <a:latin typeface="仿宋_GB2312" pitchFamily="49" charset="-122"/>
                <a:ea typeface="仿宋_GB2312" pitchFamily="49" charset="-122"/>
              </a:rPr>
              <a:t>五、工作纪律</a:t>
            </a:r>
          </a:p>
          <a:p>
            <a:pPr marL="0" indent="457200" algn="l" defTabSz="914400" eaLnBrk="1" latinLnBrk="0" hangingPunct="1">
              <a:lnSpc>
                <a:spcPct val="150000"/>
              </a:lnSpc>
              <a:spcBef>
                <a:spcPts val="0"/>
              </a:spcBef>
              <a:buClrTx/>
              <a:buSzTx/>
              <a:buNone/>
            </a:pPr>
            <a:r>
              <a:rPr lang="zh-CN" altLang="en-US" sz="2000" b="1" noProof="0" dirty="0">
                <a:ln>
                  <a:noFill/>
                </a:ln>
                <a:effectLst/>
                <a:uLnTx/>
                <a:uFillTx/>
                <a:latin typeface="仿宋_GB2312" pitchFamily="49" charset="-122"/>
                <a:ea typeface="仿宋_GB2312" pitchFamily="49" charset="-122"/>
              </a:rPr>
              <a:t>六、附则</a:t>
            </a:r>
          </a:p>
        </p:txBody>
      </p:sp>
      <p:sp>
        <p:nvSpPr>
          <p:cNvPr id="2" name="矩形 1"/>
          <p:cNvSpPr/>
          <p:nvPr/>
        </p:nvSpPr>
        <p:spPr>
          <a:xfrm>
            <a:off x="0" y="17780"/>
            <a:ext cx="9143365" cy="747395"/>
          </a:xfrm>
          <a:prstGeom prst="rect">
            <a:avLst/>
          </a:prstGeom>
          <a:ln>
            <a:solidFill>
              <a:schemeClr val="bg1"/>
            </a:solidFill>
          </a:ln>
          <a:effectLst>
            <a:outerShdw blurRad="50800" dist="25400" dir="5400000" sx="99000" sy="99000" algn="t" rotWithShape="0">
              <a:prstClr val="black">
                <a:alpha val="5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grpSp>
        <p:nvGrpSpPr>
          <p:cNvPr id="5" name="组合 4"/>
          <p:cNvGrpSpPr/>
          <p:nvPr/>
        </p:nvGrpSpPr>
        <p:grpSpPr>
          <a:xfrm>
            <a:off x="0" y="17780"/>
            <a:ext cx="8929714" cy="732960"/>
            <a:chOff x="276" y="-1859"/>
            <a:chExt cx="14009" cy="1130"/>
          </a:xfrm>
        </p:grpSpPr>
        <p:pic>
          <p:nvPicPr>
            <p:cNvPr id="6" name="Picture 2"/>
            <p:cNvPicPr>
              <a:picLocks noChangeAspect="1"/>
            </p:cNvPicPr>
            <p:nvPr/>
          </p:nvPicPr>
          <p:blipFill>
            <a:blip r:embed="rId3"/>
            <a:stretch>
              <a:fillRect/>
            </a:stretch>
          </p:blipFill>
          <p:spPr>
            <a:xfrm>
              <a:off x="276" y="-1859"/>
              <a:ext cx="1388" cy="1130"/>
            </a:xfrm>
            <a:prstGeom prst="rect">
              <a:avLst/>
            </a:prstGeom>
            <a:noFill/>
            <a:ln w="9525">
              <a:noFill/>
            </a:ln>
          </p:spPr>
        </p:pic>
        <p:sp>
          <p:nvSpPr>
            <p:cNvPr id="7" name="文本占位符 9"/>
            <p:cNvSpPr txBox="1"/>
            <p:nvPr/>
          </p:nvSpPr>
          <p:spPr bwMode="auto">
            <a:xfrm>
              <a:off x="1472" y="-1722"/>
              <a:ext cx="12813" cy="934"/>
            </a:xfrm>
            <a:prstGeom prst="rect">
              <a:avLst/>
            </a:prstGeom>
            <a:noFill/>
            <a:ln>
              <a:noFill/>
            </a:ln>
          </p:spPr>
          <p:txBody>
            <a:bodyPr/>
            <a:lstStyle>
              <a:lvl1pPr marL="0" marR="0" indent="0" algn="l" defTabSz="914400" rtl="0" eaLnBrk="0" fontAlgn="base" latinLnBrk="0" hangingPunct="0">
                <a:lnSpc>
                  <a:spcPct val="100000"/>
                </a:lnSpc>
                <a:spcBef>
                  <a:spcPct val="20000"/>
                </a:spcBef>
                <a:spcAft>
                  <a:spcPct val="0"/>
                </a:spcAft>
                <a:buClrTx/>
                <a:buSzTx/>
                <a:buFontTx/>
                <a:buNone/>
                <a:defRPr sz="2400" b="1" kern="1200" spc="-150">
                  <a:solidFill>
                    <a:srgbClr val="233A90"/>
                  </a:solidFill>
                  <a:effectLst>
                    <a:reflection blurRad="6350" stA="50000" endA="300" endPos="50000" dist="60007" dir="5400000" sy="-100000" algn="bl" rotWithShape="0"/>
                  </a:effectLst>
                  <a:latin typeface="黑体" panose="02010609060101010101" pitchFamily="49" charset="-122"/>
                  <a:ea typeface="黑体" panose="02010609060101010101" pitchFamily="49"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bg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bg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bg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2000" b="1" i="0" u="none" strike="noStrike" kern="1200" cap="none" spc="-150" normalizeH="0" baseline="0" noProof="0" dirty="0">
                  <a:solidFill>
                    <a:schemeClr val="accent4"/>
                  </a:solidFill>
                  <a:effectLst/>
                  <a:uLnTx/>
                  <a:uFillTx/>
                  <a:latin typeface="黑体" panose="02010609060101010101" pitchFamily="49" charset="-122"/>
                  <a:ea typeface="黑体" panose="02010609060101010101" pitchFamily="49" charset="-122"/>
                  <a:cs typeface="+mn-cs"/>
                </a:rPr>
                <a:t>河南中电工程咨询有限公司</a:t>
              </a:r>
              <a:endParaRPr kumimoji="0" lang="zh-CN" altLang="en-US" sz="2000" b="1" i="0" u="none" strike="noStrike" kern="1200" cap="none" spc="-150" normalizeH="0" baseline="0" noProof="0" dirty="0">
                <a:solidFill>
                  <a:schemeClr val="accent4"/>
                </a:solidFill>
                <a:effectLst>
                  <a:outerShdw blurRad="38100" dist="38100" dir="2700000" algn="tl">
                    <a:srgbClr val="000000">
                      <a:alpha val="43137"/>
                    </a:srgbClr>
                  </a:outerShdw>
                </a:effectLst>
                <a:uLnTx/>
                <a:uFillTx/>
                <a:latin typeface="黑体" panose="02010609060101010101" pitchFamily="49" charset="-122"/>
                <a:ea typeface="黑体" panose="02010609060101010101" pitchFamily="49" charset="-122"/>
                <a:cs typeface="+mn-cs"/>
              </a:endParaRPr>
            </a:p>
            <a:p>
              <a:pPr marL="0" marR="0" lvl="0" indent="0" algn="l" defTabSz="914400" rtl="0" eaLnBrk="0" latinLnBrk="0" hangingPunct="0">
                <a:lnSpc>
                  <a:spcPct val="100000"/>
                </a:lnSpc>
                <a:spcBef>
                  <a:spcPct val="20000"/>
                </a:spcBef>
                <a:spcAft>
                  <a:spcPct val="0"/>
                </a:spcAft>
                <a:buClrTx/>
                <a:buSzTx/>
                <a:buFontTx/>
                <a:buNone/>
                <a:defRPr/>
              </a:pPr>
              <a:r>
                <a:rPr kumimoji="0" lang="en-US" altLang="zh-CN" sz="1000" i="0" spc="0" baseline="0" noProof="0" dirty="0">
                  <a:solidFill>
                    <a:schemeClr val="accent4"/>
                  </a:solidFill>
                  <a:effectLst/>
                  <a:uLnTx/>
                  <a:uFillTx/>
                  <a:latin typeface="宋体" panose="02010600030101010101" pitchFamily="2" charset="-122"/>
                  <a:ea typeface="宋体" panose="02010600030101010101" pitchFamily="2" charset="-122"/>
                  <a:cs typeface="+mn-cs"/>
                </a:rPr>
                <a:t>Henan Zhongdian Engineering Consultation Co.,Ltd</a:t>
              </a:r>
            </a:p>
          </p:txBody>
        </p:sp>
      </p:grpSp>
    </p:spTree>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矩形 1"/>
          <p:cNvSpPr/>
          <p:nvPr/>
        </p:nvSpPr>
        <p:spPr>
          <a:xfrm>
            <a:off x="214313" y="1000125"/>
            <a:ext cx="8715375" cy="2155825"/>
          </a:xfrm>
          <a:prstGeom prst="rect">
            <a:avLst/>
          </a:prstGeom>
          <a:noFill/>
          <a:ln w="9525">
            <a:noFill/>
          </a:ln>
        </p:spPr>
        <p:txBody>
          <a:bodyPr>
            <a:spAutoFit/>
          </a:bodyPr>
          <a:lstStyle/>
          <a:p>
            <a:pPr indent="287655">
              <a:lnSpc>
                <a:spcPts val="2300"/>
              </a:lnSpc>
            </a:pPr>
            <a:endParaRPr lang="zh-CN" altLang="en-US" sz="1700" b="1" dirty="0">
              <a:latin typeface="仿宋_GB2312" pitchFamily="49" charset="-122"/>
              <a:ea typeface="仿宋_GB2312" pitchFamily="49" charset="-122"/>
            </a:endParaRPr>
          </a:p>
          <a:p>
            <a:pPr indent="287655">
              <a:lnSpc>
                <a:spcPts val="2300"/>
              </a:lnSpc>
            </a:pPr>
            <a:endParaRPr lang="en-US" altLang="zh-CN" sz="1700" b="1" dirty="0">
              <a:latin typeface="仿宋_GB2312" pitchFamily="49" charset="-122"/>
              <a:ea typeface="仿宋_GB2312" pitchFamily="49" charset="-122"/>
            </a:endParaRPr>
          </a:p>
          <a:p>
            <a:pPr indent="287655">
              <a:lnSpc>
                <a:spcPts val="2300"/>
              </a:lnSpc>
            </a:pPr>
            <a:endParaRPr lang="en-US" altLang="zh-CN" sz="1700" b="1" dirty="0">
              <a:latin typeface="仿宋_GB2312" pitchFamily="49" charset="-122"/>
              <a:ea typeface="仿宋_GB2312" pitchFamily="49" charset="-122"/>
            </a:endParaRPr>
          </a:p>
          <a:p>
            <a:pPr indent="287655">
              <a:lnSpc>
                <a:spcPts val="2300"/>
              </a:lnSpc>
            </a:pPr>
            <a:endParaRPr lang="en-US" altLang="zh-CN" sz="1700" b="1" dirty="0">
              <a:latin typeface="仿宋_GB2312" pitchFamily="49" charset="-122"/>
              <a:ea typeface="仿宋_GB2312" pitchFamily="49" charset="-122"/>
            </a:endParaRPr>
          </a:p>
          <a:p>
            <a:pPr indent="287655">
              <a:lnSpc>
                <a:spcPts val="2300"/>
              </a:lnSpc>
            </a:pPr>
            <a:endParaRPr lang="en-US" altLang="zh-CN" sz="1700" b="1" dirty="0">
              <a:latin typeface="仿宋_GB2312" pitchFamily="49" charset="-122"/>
              <a:ea typeface="仿宋_GB2312" pitchFamily="49" charset="-122"/>
            </a:endParaRPr>
          </a:p>
          <a:p>
            <a:pPr indent="287655">
              <a:lnSpc>
                <a:spcPts val="2300"/>
              </a:lnSpc>
            </a:pPr>
            <a:r>
              <a:rPr lang="en-US" altLang="zh-CN" sz="1700" b="1" dirty="0">
                <a:latin typeface="仿宋_GB2312" pitchFamily="49" charset="-122"/>
                <a:ea typeface="仿宋_GB2312" pitchFamily="49" charset="-122"/>
              </a:rPr>
              <a:t> </a:t>
            </a:r>
          </a:p>
          <a:p>
            <a:pPr indent="287655">
              <a:lnSpc>
                <a:spcPts val="2300"/>
              </a:lnSpc>
            </a:pPr>
            <a:endParaRPr lang="en-US" altLang="zh-CN" sz="1700" b="1" dirty="0">
              <a:latin typeface="仿宋_GB2312" pitchFamily="49" charset="-122"/>
              <a:ea typeface="仿宋_GB2312" pitchFamily="49" charset="-122"/>
            </a:endParaRPr>
          </a:p>
        </p:txBody>
      </p:sp>
      <p:sp>
        <p:nvSpPr>
          <p:cNvPr id="5" name="文本框 4"/>
          <p:cNvSpPr txBox="1"/>
          <p:nvPr/>
        </p:nvSpPr>
        <p:spPr>
          <a:xfrm>
            <a:off x="107504" y="1026393"/>
            <a:ext cx="8928992" cy="3247877"/>
          </a:xfrm>
          <a:prstGeom prst="rect">
            <a:avLst/>
          </a:prstGeom>
          <a:noFill/>
        </p:spPr>
        <p:txBody>
          <a:bodyPr wrap="square" rtlCol="0">
            <a:spAutoFit/>
          </a:bodyPr>
          <a:lstStyle/>
          <a:p>
            <a:pPr algn="l">
              <a:lnSpc>
                <a:spcPct val="150000"/>
              </a:lnSpc>
              <a:buClrTx/>
              <a:buSzTx/>
              <a:buNone/>
            </a:pPr>
            <a:r>
              <a:rPr lang="zh-CN" altLang="en-US" sz="2800" b="1" dirty="0">
                <a:solidFill>
                  <a:srgbClr val="FF0000"/>
                </a:solidFill>
                <a:latin typeface="仿宋_GB2312" pitchFamily="49" charset="-122"/>
                <a:ea typeface="仿宋_GB2312" pitchFamily="49" charset="-122"/>
                <a:sym typeface="+mn-ea"/>
              </a:rPr>
              <a:t>一、总则 </a:t>
            </a:r>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sym typeface="+mn-ea"/>
              </a:rPr>
              <a:t>    </a:t>
            </a:r>
            <a:r>
              <a:rPr lang="en-US" altLang="zh-CN" sz="2800" b="1" noProof="0" dirty="0">
                <a:ln>
                  <a:noFill/>
                </a:ln>
                <a:effectLst/>
                <a:uLnTx/>
                <a:uFillTx/>
                <a:latin typeface="仿宋_GB2312" pitchFamily="49" charset="-122"/>
                <a:ea typeface="仿宋_GB2312" pitchFamily="49" charset="-122"/>
                <a:sym typeface="+mn-ea"/>
              </a:rPr>
              <a:t>1.</a:t>
            </a:r>
            <a:r>
              <a:rPr lang="zh-CN" altLang="en-US" sz="2800" b="1" noProof="0" dirty="0">
                <a:ln>
                  <a:noFill/>
                </a:ln>
                <a:effectLst/>
                <a:uLnTx/>
                <a:uFillTx/>
                <a:latin typeface="仿宋_GB2312" pitchFamily="49" charset="-122"/>
                <a:ea typeface="仿宋_GB2312" pitchFamily="49" charset="-122"/>
                <a:sym typeface="+mn-ea"/>
              </a:rPr>
              <a:t> 根据《绿色建造水平评价管理办法》，制定本办法。</a:t>
            </a:r>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rPr>
              <a:t>    </a:t>
            </a:r>
            <a:r>
              <a:rPr lang="en-US" altLang="zh-CN" sz="2800" b="1" noProof="0" dirty="0">
                <a:ln>
                  <a:noFill/>
                </a:ln>
                <a:effectLst/>
                <a:uLnTx/>
                <a:uFillTx/>
                <a:latin typeface="仿宋_GB2312" pitchFamily="49" charset="-122"/>
                <a:ea typeface="仿宋_GB2312" pitchFamily="49" charset="-122"/>
              </a:rPr>
              <a:t>2.</a:t>
            </a:r>
            <a:r>
              <a:rPr lang="zh-CN" altLang="en-US" sz="2800" b="1" noProof="0" dirty="0">
                <a:ln>
                  <a:noFill/>
                </a:ln>
                <a:effectLst/>
                <a:uLnTx/>
                <a:uFillTx/>
                <a:latin typeface="仿宋_GB2312" pitchFamily="49" charset="-122"/>
                <a:ea typeface="仿宋_GB2312" pitchFamily="49" charset="-122"/>
              </a:rPr>
              <a:t>凡具有政府主管部门确认相应资质的勘察设计单位的工程建设项目设计作品，均可依据本办法申请工程建设项目设计水平评价。</a:t>
            </a:r>
          </a:p>
        </p:txBody>
      </p:sp>
      <p:pic>
        <p:nvPicPr>
          <p:cNvPr id="6" name="图片 5"/>
          <p:cNvPicPr>
            <a:picLocks noChangeAspect="1"/>
          </p:cNvPicPr>
          <p:nvPr/>
        </p:nvPicPr>
        <p:blipFill>
          <a:blip r:embed="rId2"/>
          <a:stretch>
            <a:fillRect/>
          </a:stretch>
        </p:blipFill>
        <p:spPr>
          <a:xfrm>
            <a:off x="-10795" y="20320"/>
            <a:ext cx="9147175" cy="84518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88888\Pictures\图片1.png图片1"/>
          <p:cNvPicPr>
            <a:picLocks noChangeAspect="1"/>
          </p:cNvPicPr>
          <p:nvPr/>
        </p:nvPicPr>
        <p:blipFill>
          <a:blip r:embed="rId2"/>
          <a:srcRect/>
          <a:stretch>
            <a:fillRect/>
          </a:stretch>
        </p:blipFill>
        <p:spPr>
          <a:xfrm>
            <a:off x="-12065" y="6350"/>
            <a:ext cx="9142095" cy="774700"/>
          </a:xfrm>
          <a:prstGeom prst="rect">
            <a:avLst/>
          </a:prstGeom>
        </p:spPr>
      </p:pic>
      <p:sp>
        <p:nvSpPr>
          <p:cNvPr id="3" name="文本框 2"/>
          <p:cNvSpPr txBox="1"/>
          <p:nvPr/>
        </p:nvSpPr>
        <p:spPr>
          <a:xfrm>
            <a:off x="314324" y="843558"/>
            <a:ext cx="8489315" cy="3678764"/>
          </a:xfrm>
          <a:prstGeom prst="rect">
            <a:avLst/>
          </a:prstGeom>
          <a:noFill/>
        </p:spPr>
        <p:txBody>
          <a:bodyPr wrap="square" rtlCol="0">
            <a:spAutoFit/>
          </a:bodyPr>
          <a:lstStyle/>
          <a:p>
            <a:r>
              <a:rPr lang="zh-CN" altLang="en-US" sz="2800" b="1" dirty="0">
                <a:solidFill>
                  <a:srgbClr val="FF0000"/>
                </a:solidFill>
                <a:latin typeface="仿宋_GB2312" pitchFamily="49" charset="-122"/>
                <a:ea typeface="仿宋_GB2312" pitchFamily="49" charset="-122"/>
              </a:rPr>
              <a:t>二、评价范围</a:t>
            </a:r>
            <a:endParaRPr lang="zh-CN" altLang="en-US" sz="2800" dirty="0"/>
          </a:p>
          <a:p>
            <a:pPr algn="l">
              <a:lnSpc>
                <a:spcPct val="150000"/>
              </a:lnSpc>
              <a:buClrTx/>
              <a:buSzTx/>
              <a:buNone/>
            </a:pPr>
            <a:r>
              <a:rPr lang="zh-CN" altLang="en-US" sz="1800" b="1" noProof="0" dirty="0">
                <a:ln>
                  <a:noFill/>
                </a:ln>
                <a:effectLst/>
                <a:uLnTx/>
                <a:uFillTx/>
                <a:latin typeface="仿宋_GB2312" pitchFamily="49" charset="-122"/>
                <a:ea typeface="仿宋_GB2312" pitchFamily="49" charset="-122"/>
              </a:rPr>
              <a:t>   </a:t>
            </a:r>
            <a:r>
              <a:rPr lang="zh-CN" altLang="en-US" sz="2800" b="1" noProof="0" dirty="0">
                <a:ln>
                  <a:noFill/>
                </a:ln>
                <a:effectLst/>
                <a:uLnTx/>
                <a:uFillTx/>
                <a:latin typeface="仿宋_GB2312" pitchFamily="49" charset="-122"/>
                <a:ea typeface="仿宋_GB2312" pitchFamily="49" charset="-122"/>
              </a:rPr>
              <a:t>     申报工程建设项目设计水平评价的项目，应当是</a:t>
            </a:r>
            <a:r>
              <a:rPr lang="zh-CN" altLang="en-US" sz="2800" b="1" noProof="0" dirty="0">
                <a:ln>
                  <a:noFill/>
                </a:ln>
                <a:solidFill>
                  <a:srgbClr val="FF0000"/>
                </a:solidFill>
                <a:effectLst/>
                <a:uLnTx/>
                <a:uFillTx/>
                <a:latin typeface="仿宋_GB2312" pitchFamily="49" charset="-122"/>
                <a:ea typeface="仿宋_GB2312" pitchFamily="49" charset="-122"/>
              </a:rPr>
              <a:t>按规定通过竣工验收</a:t>
            </a:r>
            <a:r>
              <a:rPr lang="zh-CN" altLang="en-US" sz="2800" b="1" noProof="0" dirty="0">
                <a:ln>
                  <a:noFill/>
                </a:ln>
                <a:effectLst/>
                <a:uLnTx/>
                <a:uFillTx/>
                <a:latin typeface="仿宋_GB2312" pitchFamily="49" charset="-122"/>
                <a:ea typeface="仿宋_GB2312" pitchFamily="49" charset="-122"/>
              </a:rPr>
              <a:t>，达到</a:t>
            </a:r>
            <a:r>
              <a:rPr lang="zh-CN" altLang="en-US" sz="2800" b="1" noProof="0" dirty="0">
                <a:ln>
                  <a:noFill/>
                </a:ln>
                <a:solidFill>
                  <a:srgbClr val="FF0000"/>
                </a:solidFill>
                <a:effectLst/>
                <a:uLnTx/>
                <a:uFillTx/>
                <a:latin typeface="仿宋_GB2312" pitchFamily="49" charset="-122"/>
                <a:ea typeface="仿宋_GB2312" pitchFamily="49" charset="-122"/>
              </a:rPr>
              <a:t>设计能力并投入使用一年</a:t>
            </a:r>
            <a:r>
              <a:rPr lang="zh-CN" altLang="en-US" sz="2800" b="1" noProof="0" dirty="0">
                <a:ln>
                  <a:noFill/>
                </a:ln>
                <a:effectLst/>
                <a:uLnTx/>
                <a:uFillTx/>
                <a:latin typeface="仿宋_GB2312" pitchFamily="49" charset="-122"/>
                <a:ea typeface="仿宋_GB2312" pitchFamily="49" charset="-122"/>
              </a:rPr>
              <a:t>以上，具有独立生产能力和完整使用功能的新建、扩建和大型技改工程。</a:t>
            </a:r>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rPr>
              <a:t>   </a:t>
            </a:r>
            <a:endParaRPr lang="zh-CN" altLang="en-US" sz="1800" b="1" noProof="0" dirty="0">
              <a:ln>
                <a:noFill/>
              </a:ln>
              <a:effectLst/>
              <a:uLnTx/>
              <a:uFillTx/>
              <a:latin typeface="仿宋_GB2312" pitchFamily="49" charset="-122"/>
              <a:ea typeface="仿宋_GB2312"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A24ABDAA-3C1E-4FD3-B048-071A2364A915}"/>
              </a:ext>
            </a:extLst>
          </p:cNvPr>
          <p:cNvSpPr/>
          <p:nvPr/>
        </p:nvSpPr>
        <p:spPr>
          <a:xfrm>
            <a:off x="251520" y="843558"/>
            <a:ext cx="8784976" cy="3894208"/>
          </a:xfrm>
          <a:prstGeom prst="rect">
            <a:avLst/>
          </a:prstGeom>
        </p:spPr>
        <p:txBody>
          <a:bodyPr wrap="square">
            <a:spAutoFit/>
          </a:bodyPr>
          <a:lstStyle/>
          <a:p>
            <a:pPr marL="457200" lvl="0" indent="-457200">
              <a:lnSpc>
                <a:spcPct val="150000"/>
              </a:lnSpc>
              <a:buFont typeface="Wingdings" panose="05000000000000000000" pitchFamily="2" charset="2"/>
              <a:buChar char="l"/>
            </a:pPr>
            <a:r>
              <a:rPr lang="zh-CN" altLang="en-US" sz="2800" b="1" dirty="0">
                <a:solidFill>
                  <a:prstClr val="black"/>
                </a:solidFill>
                <a:latin typeface="仿宋_GB2312" pitchFamily="49" charset="-122"/>
                <a:ea typeface="仿宋_GB2312" pitchFamily="49" charset="-122"/>
              </a:rPr>
              <a:t>涉外项目：</a:t>
            </a:r>
            <a:endParaRPr lang="en-US" altLang="zh-CN" sz="2800" b="1" dirty="0">
              <a:solidFill>
                <a:prstClr val="black"/>
              </a:solidFill>
              <a:latin typeface="仿宋_GB2312" pitchFamily="49" charset="-122"/>
              <a:ea typeface="仿宋_GB2312" pitchFamily="49" charset="-122"/>
            </a:endParaRPr>
          </a:p>
          <a:p>
            <a:pPr lvl="0">
              <a:lnSpc>
                <a:spcPct val="150000"/>
              </a:lnSpc>
            </a:pPr>
            <a:r>
              <a:rPr lang="en-US" altLang="zh-CN" sz="2800" b="1" dirty="0">
                <a:solidFill>
                  <a:prstClr val="black"/>
                </a:solidFill>
                <a:latin typeface="仿宋_GB2312" pitchFamily="49" charset="-122"/>
                <a:ea typeface="仿宋_GB2312" pitchFamily="49" charset="-122"/>
              </a:rPr>
              <a:t>   1.</a:t>
            </a:r>
            <a:r>
              <a:rPr lang="zh-CN" altLang="en-US" sz="2800" b="1" dirty="0">
                <a:solidFill>
                  <a:prstClr val="black"/>
                </a:solidFill>
                <a:latin typeface="仿宋_GB2312" pitchFamily="49" charset="-122"/>
                <a:ea typeface="仿宋_GB2312" pitchFamily="49" charset="-122"/>
              </a:rPr>
              <a:t>引进境外技术或者中外合作设计在我国境内建设的工程项目中，由中方进行基础设计（初步设计、建筑方案设计）的可以申报。</a:t>
            </a:r>
          </a:p>
          <a:p>
            <a:pPr lvl="0">
              <a:lnSpc>
                <a:spcPct val="150000"/>
              </a:lnSpc>
            </a:pPr>
            <a:r>
              <a:rPr lang="zh-CN" altLang="en-US" sz="2800" b="1" dirty="0">
                <a:solidFill>
                  <a:prstClr val="black"/>
                </a:solidFill>
                <a:latin typeface="仿宋_GB2312" pitchFamily="49" charset="-122"/>
                <a:ea typeface="仿宋_GB2312" pitchFamily="49" charset="-122"/>
              </a:rPr>
              <a:t>   </a:t>
            </a:r>
            <a:r>
              <a:rPr lang="en-US" altLang="zh-CN" sz="2800" b="1" dirty="0">
                <a:solidFill>
                  <a:prstClr val="black"/>
                </a:solidFill>
                <a:latin typeface="仿宋_GB2312" pitchFamily="49" charset="-122"/>
                <a:ea typeface="仿宋_GB2312" pitchFamily="49" charset="-122"/>
              </a:rPr>
              <a:t>2.</a:t>
            </a:r>
            <a:r>
              <a:rPr lang="zh-CN" altLang="en-US" sz="2800" b="1" dirty="0">
                <a:solidFill>
                  <a:prstClr val="black"/>
                </a:solidFill>
                <a:latin typeface="仿宋_GB2312" pitchFamily="49" charset="-122"/>
                <a:ea typeface="仿宋_GB2312" pitchFamily="49" charset="-122"/>
              </a:rPr>
              <a:t>我国工程勘察设计单位在境外承接的工程设计项目可以申报。</a:t>
            </a:r>
          </a:p>
        </p:txBody>
      </p:sp>
      <p:pic>
        <p:nvPicPr>
          <p:cNvPr id="3" name="图片 2" descr="C:\Users\88888\Pictures\图片1.png图片1">
            <a:extLst>
              <a:ext uri="{FF2B5EF4-FFF2-40B4-BE49-F238E27FC236}">
                <a16:creationId xmlns:a16="http://schemas.microsoft.com/office/drawing/2014/main" id="{8ACA93FA-7DDA-47B3-9372-4B85C0AF03F1}"/>
              </a:ext>
            </a:extLst>
          </p:cNvPr>
          <p:cNvPicPr>
            <a:picLocks noChangeAspect="1"/>
          </p:cNvPicPr>
          <p:nvPr/>
        </p:nvPicPr>
        <p:blipFill>
          <a:blip r:embed="rId2"/>
          <a:srcRect/>
          <a:stretch>
            <a:fillRect/>
          </a:stretch>
        </p:blipFill>
        <p:spPr>
          <a:xfrm>
            <a:off x="-12700" y="-11430"/>
            <a:ext cx="9160510" cy="792480"/>
          </a:xfrm>
          <a:prstGeom prst="rect">
            <a:avLst/>
          </a:prstGeom>
        </p:spPr>
      </p:pic>
    </p:spTree>
    <p:extLst>
      <p:ext uri="{BB962C8B-B14F-4D97-AF65-F5344CB8AC3E}">
        <p14:creationId xmlns:p14="http://schemas.microsoft.com/office/powerpoint/2010/main" val="9466258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73685" y="847725"/>
            <a:ext cx="8316595" cy="3247877"/>
          </a:xfrm>
          <a:prstGeom prst="rect">
            <a:avLst/>
          </a:prstGeom>
          <a:noFill/>
        </p:spPr>
        <p:txBody>
          <a:bodyPr wrap="square" rtlCol="0">
            <a:spAutoFit/>
          </a:bodyPr>
          <a:lstStyle/>
          <a:p>
            <a:pPr algn="l">
              <a:lnSpc>
                <a:spcPct val="150000"/>
              </a:lnSpc>
              <a:buClrTx/>
              <a:buSzTx/>
              <a:buNone/>
            </a:pPr>
            <a:r>
              <a:rPr lang="zh-CN" altLang="en-US" sz="2800" b="1" dirty="0">
                <a:solidFill>
                  <a:srgbClr val="FF0000"/>
                </a:solidFill>
                <a:latin typeface="仿宋_GB2312" pitchFamily="49" charset="-122"/>
                <a:ea typeface="仿宋_GB2312" pitchFamily="49" charset="-122"/>
                <a:sym typeface="+mn-ea"/>
              </a:rPr>
              <a:t>二、评价范围</a:t>
            </a:r>
          </a:p>
          <a:p>
            <a:pPr marL="457200" indent="-457200" algn="l">
              <a:lnSpc>
                <a:spcPct val="150000"/>
              </a:lnSpc>
              <a:buClrTx/>
              <a:buSzTx/>
              <a:buFont typeface="Wingdings" panose="05000000000000000000" pitchFamily="2" charset="2"/>
              <a:buChar char="l"/>
            </a:pPr>
            <a:r>
              <a:rPr lang="zh-CN" altLang="en-US" sz="2800" b="1" noProof="0" dirty="0">
                <a:ln>
                  <a:noFill/>
                </a:ln>
                <a:effectLst/>
                <a:uLnTx/>
                <a:uFillTx/>
                <a:latin typeface="仿宋_GB2312" pitchFamily="49" charset="-122"/>
                <a:ea typeface="仿宋_GB2312" pitchFamily="49" charset="-122"/>
                <a:sym typeface="+mn-ea"/>
              </a:rPr>
              <a:t>下列项目不得申报工程建设项目设计水平评价：</a:t>
            </a:r>
            <a:endParaRPr lang="zh-CN" altLang="en-US" sz="28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en-US" altLang="zh-CN" sz="2800" b="1" noProof="0" dirty="0">
                <a:ln>
                  <a:noFill/>
                </a:ln>
                <a:effectLst/>
                <a:uLnTx/>
                <a:uFillTx/>
                <a:latin typeface="仿宋_GB2312" pitchFamily="49" charset="-122"/>
                <a:ea typeface="仿宋_GB2312" pitchFamily="49" charset="-122"/>
                <a:sym typeface="+mn-ea"/>
              </a:rPr>
              <a:t>1.</a:t>
            </a:r>
            <a:r>
              <a:rPr lang="zh-CN" altLang="en-US" sz="2800" b="1" noProof="0" dirty="0">
                <a:ln>
                  <a:noFill/>
                </a:ln>
                <a:effectLst/>
                <a:uLnTx/>
                <a:uFillTx/>
                <a:latin typeface="仿宋_GB2312" pitchFamily="49" charset="-122"/>
                <a:ea typeface="仿宋_GB2312" pitchFamily="49" charset="-122"/>
                <a:sym typeface="+mn-ea"/>
              </a:rPr>
              <a:t>由于设计、施工等原因造成安全质量隐患、功能性缺陷的；</a:t>
            </a:r>
            <a:endParaRPr lang="zh-CN" altLang="en-US" sz="28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en-US" altLang="zh-CN" sz="2800" b="1" dirty="0">
                <a:latin typeface="仿宋_GB2312" pitchFamily="49" charset="-122"/>
                <a:ea typeface="仿宋_GB2312" pitchFamily="49" charset="-122"/>
                <a:sym typeface="+mn-ea"/>
              </a:rPr>
              <a:t>2.</a:t>
            </a:r>
            <a:r>
              <a:rPr lang="zh-CN" altLang="en-US" sz="2800" b="1" noProof="0" dirty="0">
                <a:ln>
                  <a:noFill/>
                </a:ln>
                <a:effectLst/>
                <a:uLnTx/>
                <a:uFillTx/>
                <a:latin typeface="仿宋_GB2312" pitchFamily="49" charset="-122"/>
                <a:ea typeface="仿宋_GB2312" pitchFamily="49" charset="-122"/>
                <a:sym typeface="+mn-ea"/>
              </a:rPr>
              <a:t>发生重大安全事故或质量事故的；</a:t>
            </a:r>
            <a:endParaRPr lang="zh-CN" altLang="en-US" sz="2800" b="1" noProof="0" dirty="0">
              <a:ln>
                <a:noFill/>
              </a:ln>
              <a:effectLst/>
              <a:uLnTx/>
              <a:uFillTx/>
              <a:latin typeface="仿宋_GB2312" pitchFamily="49" charset="-122"/>
              <a:ea typeface="仿宋_GB2312" pitchFamily="49" charset="-122"/>
            </a:endParaRPr>
          </a:p>
        </p:txBody>
      </p:sp>
      <p:pic>
        <p:nvPicPr>
          <p:cNvPr id="6" name="图片 5" descr="C:\Users\88888\Pictures\图片1.png图片1"/>
          <p:cNvPicPr>
            <a:picLocks noChangeAspect="1"/>
          </p:cNvPicPr>
          <p:nvPr/>
        </p:nvPicPr>
        <p:blipFill>
          <a:blip r:embed="rId2"/>
          <a:srcRect/>
          <a:stretch>
            <a:fillRect/>
          </a:stretch>
        </p:blipFill>
        <p:spPr>
          <a:xfrm>
            <a:off x="-12700" y="13970"/>
            <a:ext cx="9150985" cy="76708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7F60C785-4BF2-479A-934F-D635BF1B3B93}"/>
              </a:ext>
            </a:extLst>
          </p:cNvPr>
          <p:cNvSpPr/>
          <p:nvPr/>
        </p:nvSpPr>
        <p:spPr>
          <a:xfrm>
            <a:off x="251520" y="766936"/>
            <a:ext cx="8496944" cy="3247877"/>
          </a:xfrm>
          <a:prstGeom prst="rect">
            <a:avLst/>
          </a:prstGeom>
        </p:spPr>
        <p:txBody>
          <a:bodyPr wrap="square">
            <a:spAutoFit/>
          </a:bodyPr>
          <a:lstStyle/>
          <a:p>
            <a:pPr lvl="0" indent="457200">
              <a:lnSpc>
                <a:spcPct val="150000"/>
              </a:lnSpc>
            </a:pPr>
            <a:r>
              <a:rPr lang="en-US" altLang="zh-CN" sz="2800" b="1" dirty="0">
                <a:solidFill>
                  <a:prstClr val="black"/>
                </a:solidFill>
                <a:latin typeface="仿宋_GB2312" pitchFamily="49" charset="-122"/>
                <a:ea typeface="仿宋_GB2312" pitchFamily="49" charset="-122"/>
                <a:sym typeface="+mn-ea"/>
              </a:rPr>
              <a:t>3.</a:t>
            </a:r>
            <a:r>
              <a:rPr lang="zh-CN" altLang="en-US" sz="2800" b="1" dirty="0">
                <a:solidFill>
                  <a:prstClr val="black"/>
                </a:solidFill>
                <a:latin typeface="仿宋_GB2312" pitchFamily="49" charset="-122"/>
                <a:ea typeface="仿宋_GB2312" pitchFamily="49" charset="-122"/>
                <a:sym typeface="+mn-ea"/>
              </a:rPr>
              <a:t>与设计任务委托书或设计合同内容不符的；</a:t>
            </a:r>
            <a:endParaRPr lang="zh-CN" altLang="en-US" sz="2800" b="1" dirty="0">
              <a:solidFill>
                <a:prstClr val="black"/>
              </a:solidFill>
              <a:latin typeface="仿宋_GB2312" pitchFamily="49" charset="-122"/>
              <a:ea typeface="仿宋_GB2312" pitchFamily="49" charset="-122"/>
            </a:endParaRPr>
          </a:p>
          <a:p>
            <a:pPr lvl="0" indent="457200">
              <a:lnSpc>
                <a:spcPct val="150000"/>
              </a:lnSpc>
            </a:pPr>
            <a:r>
              <a:rPr lang="en-US" altLang="zh-CN" sz="2800" b="1" dirty="0">
                <a:solidFill>
                  <a:prstClr val="black"/>
                </a:solidFill>
                <a:latin typeface="仿宋_GB2312" pitchFamily="49" charset="-122"/>
                <a:ea typeface="仿宋_GB2312" pitchFamily="49" charset="-122"/>
                <a:sym typeface="+mn-ea"/>
              </a:rPr>
              <a:t>4.</a:t>
            </a:r>
            <a:r>
              <a:rPr lang="zh-CN" altLang="en-US" sz="2800" b="1" dirty="0">
                <a:solidFill>
                  <a:prstClr val="black"/>
                </a:solidFill>
                <a:latin typeface="仿宋_GB2312" pitchFamily="49" charset="-122"/>
                <a:ea typeface="仿宋_GB2312" pitchFamily="49" charset="-122"/>
                <a:sym typeface="+mn-ea"/>
              </a:rPr>
              <a:t>工程决算超过概算（或修正概算）的（特殊原因除外）；</a:t>
            </a:r>
            <a:endParaRPr lang="zh-CN" altLang="en-US" sz="2800" b="1" dirty="0">
              <a:solidFill>
                <a:prstClr val="black"/>
              </a:solidFill>
              <a:latin typeface="仿宋_GB2312" pitchFamily="49" charset="-122"/>
              <a:ea typeface="仿宋_GB2312" pitchFamily="49" charset="-122"/>
            </a:endParaRPr>
          </a:p>
          <a:p>
            <a:pPr lvl="0" indent="457200">
              <a:lnSpc>
                <a:spcPct val="150000"/>
              </a:lnSpc>
            </a:pPr>
            <a:r>
              <a:rPr lang="en-US" altLang="zh-CN" sz="2800" b="1" dirty="0">
                <a:solidFill>
                  <a:prstClr val="black"/>
                </a:solidFill>
                <a:latin typeface="仿宋_GB2312" pitchFamily="49" charset="-122"/>
                <a:ea typeface="仿宋_GB2312" pitchFamily="49" charset="-122"/>
                <a:sym typeface="+mn-ea"/>
              </a:rPr>
              <a:t>5.</a:t>
            </a:r>
            <a:r>
              <a:rPr lang="zh-CN" altLang="en-US" sz="2800" b="1" dirty="0">
                <a:solidFill>
                  <a:prstClr val="black"/>
                </a:solidFill>
                <a:latin typeface="仿宋_GB2312" pitchFamily="49" charset="-122"/>
                <a:ea typeface="仿宋_GB2312" pitchFamily="49" charset="-122"/>
                <a:sym typeface="+mn-ea"/>
              </a:rPr>
              <a:t>规划类项目；</a:t>
            </a:r>
            <a:endParaRPr lang="zh-CN" altLang="en-US" sz="2800" b="1" dirty="0">
              <a:solidFill>
                <a:prstClr val="black"/>
              </a:solidFill>
              <a:latin typeface="仿宋_GB2312" pitchFamily="49" charset="-122"/>
              <a:ea typeface="仿宋_GB2312" pitchFamily="49" charset="-122"/>
            </a:endParaRPr>
          </a:p>
          <a:p>
            <a:pPr lvl="0" indent="457200">
              <a:lnSpc>
                <a:spcPct val="150000"/>
              </a:lnSpc>
            </a:pPr>
            <a:r>
              <a:rPr lang="en-US" altLang="zh-CN" sz="2800" b="1" dirty="0">
                <a:solidFill>
                  <a:prstClr val="black"/>
                </a:solidFill>
                <a:latin typeface="仿宋_GB2312" pitchFamily="49" charset="-122"/>
                <a:ea typeface="仿宋_GB2312" pitchFamily="49" charset="-122"/>
                <a:sym typeface="+mn-ea"/>
              </a:rPr>
              <a:t>6.</a:t>
            </a:r>
            <a:r>
              <a:rPr lang="zh-CN" altLang="en-US" sz="2800" b="1" dirty="0">
                <a:solidFill>
                  <a:prstClr val="black"/>
                </a:solidFill>
                <a:latin typeface="仿宋_GB2312" pitchFamily="49" charset="-122"/>
                <a:ea typeface="仿宋_GB2312" pitchFamily="49" charset="-122"/>
                <a:sym typeface="+mn-ea"/>
              </a:rPr>
              <a:t>竣工后被隐蔽且不可查证或保密的。</a:t>
            </a:r>
            <a:endParaRPr lang="zh-CN" altLang="en-US" sz="2800" b="1" dirty="0">
              <a:solidFill>
                <a:prstClr val="black"/>
              </a:solidFill>
              <a:latin typeface="仿宋_GB2312" pitchFamily="49" charset="-122"/>
              <a:ea typeface="仿宋_GB2312" pitchFamily="49" charset="-122"/>
            </a:endParaRPr>
          </a:p>
        </p:txBody>
      </p:sp>
      <p:pic>
        <p:nvPicPr>
          <p:cNvPr id="3" name="图片 2" descr="C:\Users\88888\Pictures\图片1.png图片1">
            <a:extLst>
              <a:ext uri="{FF2B5EF4-FFF2-40B4-BE49-F238E27FC236}">
                <a16:creationId xmlns:a16="http://schemas.microsoft.com/office/drawing/2014/main" id="{B2949B5B-7A65-4163-BE53-C7D30C252BE8}"/>
              </a:ext>
            </a:extLst>
          </p:cNvPr>
          <p:cNvPicPr>
            <a:picLocks noChangeAspect="1"/>
          </p:cNvPicPr>
          <p:nvPr/>
        </p:nvPicPr>
        <p:blipFill>
          <a:blip r:embed="rId2"/>
          <a:srcRect/>
          <a:stretch>
            <a:fillRect/>
          </a:stretch>
        </p:blipFill>
        <p:spPr>
          <a:xfrm>
            <a:off x="-12700" y="-11430"/>
            <a:ext cx="9160510" cy="792480"/>
          </a:xfrm>
          <a:prstGeom prst="rect">
            <a:avLst/>
          </a:prstGeom>
        </p:spPr>
      </p:pic>
    </p:spTree>
    <p:extLst>
      <p:ext uri="{BB962C8B-B14F-4D97-AF65-F5344CB8AC3E}">
        <p14:creationId xmlns:p14="http://schemas.microsoft.com/office/powerpoint/2010/main" val="3270384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5" name="矩形 2"/>
          <p:cNvSpPr/>
          <p:nvPr/>
        </p:nvSpPr>
        <p:spPr>
          <a:xfrm>
            <a:off x="214313" y="714375"/>
            <a:ext cx="8715375" cy="5446713"/>
          </a:xfrm>
          <a:prstGeom prst="rect">
            <a:avLst/>
          </a:prstGeom>
          <a:noFill/>
          <a:ln w="9525">
            <a:noFill/>
          </a:ln>
        </p:spPr>
        <p:txBody>
          <a:bodyPr anchor="ctr"/>
          <a:lstStyle/>
          <a:p>
            <a:pPr indent="287655">
              <a:lnSpc>
                <a:spcPts val="2300"/>
              </a:lnSpc>
            </a:pPr>
            <a:endParaRPr lang="en-US" altLang="zh-CN" sz="1700" b="1" dirty="0">
              <a:latin typeface="仿宋_GB2312" pitchFamily="49" charset="-122"/>
              <a:ea typeface="仿宋_GB2312" pitchFamily="49" charset="-122"/>
            </a:endParaRPr>
          </a:p>
          <a:p>
            <a:pPr indent="287655">
              <a:lnSpc>
                <a:spcPts val="2300"/>
              </a:lnSpc>
            </a:pPr>
            <a:endParaRPr lang="en-US" altLang="zh-CN" sz="1700" b="1" dirty="0">
              <a:latin typeface="仿宋_GB2312" pitchFamily="49" charset="-122"/>
              <a:ea typeface="仿宋_GB2312" pitchFamily="49" charset="-122"/>
            </a:endParaRPr>
          </a:p>
          <a:p>
            <a:pPr indent="287655">
              <a:lnSpc>
                <a:spcPts val="2300"/>
              </a:lnSpc>
            </a:pPr>
            <a:endParaRPr lang="zh-CN" altLang="en-US" sz="1700" b="1" dirty="0">
              <a:latin typeface="仿宋_GB2312" pitchFamily="49" charset="-122"/>
              <a:ea typeface="仿宋_GB2312" pitchFamily="49" charset="-122"/>
            </a:endParaRPr>
          </a:p>
        </p:txBody>
      </p:sp>
      <p:pic>
        <p:nvPicPr>
          <p:cNvPr id="3" name="图片 2" descr="C:\Users\88888\Pictures\图片1.png图片1"/>
          <p:cNvPicPr>
            <a:picLocks noChangeAspect="1"/>
          </p:cNvPicPr>
          <p:nvPr/>
        </p:nvPicPr>
        <p:blipFill>
          <a:blip r:embed="rId2"/>
          <a:srcRect l="1464" r="1464"/>
          <a:stretch>
            <a:fillRect/>
          </a:stretch>
        </p:blipFill>
        <p:spPr>
          <a:xfrm>
            <a:off x="-4445" y="3175"/>
            <a:ext cx="9140190" cy="789940"/>
          </a:xfrm>
          <a:prstGeom prst="rect">
            <a:avLst/>
          </a:prstGeom>
        </p:spPr>
      </p:pic>
      <p:sp>
        <p:nvSpPr>
          <p:cNvPr id="5" name="文本框 4"/>
          <p:cNvSpPr txBox="1"/>
          <p:nvPr/>
        </p:nvSpPr>
        <p:spPr>
          <a:xfrm>
            <a:off x="8255" y="714375"/>
            <a:ext cx="9135745" cy="3997376"/>
          </a:xfrm>
          <a:prstGeom prst="rect">
            <a:avLst/>
          </a:prstGeom>
          <a:noFill/>
        </p:spPr>
        <p:txBody>
          <a:bodyPr wrap="square" rtlCol="0">
            <a:spAutoFit/>
          </a:bodyPr>
          <a:lstStyle/>
          <a:p>
            <a:pPr>
              <a:lnSpc>
                <a:spcPct val="150000"/>
              </a:lnSpc>
            </a:pPr>
            <a:r>
              <a:rPr lang="zh-CN" altLang="en-US" sz="2800" b="1" dirty="0">
                <a:solidFill>
                  <a:srgbClr val="FF0000"/>
                </a:solidFill>
                <a:latin typeface="仿宋_GB2312" pitchFamily="49" charset="-122"/>
                <a:ea typeface="仿宋_GB2312" pitchFamily="49" charset="-122"/>
              </a:rPr>
              <a:t>三、申报条件</a:t>
            </a:r>
            <a:endParaRPr lang="zh-CN" altLang="en-US" sz="2800" dirty="0"/>
          </a:p>
          <a:p>
            <a:pPr indent="457200" algn="l">
              <a:lnSpc>
                <a:spcPct val="150000"/>
              </a:lnSpc>
              <a:buClrTx/>
              <a:buSzTx/>
              <a:buNone/>
            </a:pPr>
            <a:r>
              <a:rPr lang="en-US" altLang="zh-CN" sz="2400" b="1" noProof="0" dirty="0">
                <a:ln>
                  <a:noFill/>
                </a:ln>
                <a:effectLst/>
                <a:uLnTx/>
                <a:uFillTx/>
                <a:latin typeface="仿宋_GB2312" pitchFamily="49" charset="-122"/>
                <a:ea typeface="仿宋_GB2312" pitchFamily="49" charset="-122"/>
              </a:rPr>
              <a:t>1.</a:t>
            </a:r>
            <a:r>
              <a:rPr lang="zh-CN" altLang="en-US" sz="2400" b="1" noProof="0" dirty="0">
                <a:ln>
                  <a:noFill/>
                </a:ln>
                <a:effectLst/>
                <a:uLnTx/>
                <a:uFillTx/>
                <a:latin typeface="仿宋_GB2312" pitchFamily="49" charset="-122"/>
                <a:ea typeface="仿宋_GB2312" pitchFamily="49" charset="-122"/>
              </a:rPr>
              <a:t>符合国家工程建设相关法律、法规和方针、政策；</a:t>
            </a:r>
          </a:p>
          <a:p>
            <a:pPr lvl="0" indent="457200">
              <a:lnSpc>
                <a:spcPct val="150000"/>
              </a:lnSpc>
            </a:pPr>
            <a:r>
              <a:rPr lang="en-US" altLang="zh-CN" sz="2400" b="1" noProof="0" dirty="0">
                <a:ln>
                  <a:noFill/>
                </a:ln>
                <a:effectLst/>
                <a:uLnTx/>
                <a:uFillTx/>
                <a:latin typeface="仿宋_GB2312" pitchFamily="49" charset="-122"/>
                <a:ea typeface="仿宋_GB2312" pitchFamily="49" charset="-122"/>
              </a:rPr>
              <a:t>2.</a:t>
            </a:r>
            <a:r>
              <a:rPr lang="zh-CN" altLang="en-US" sz="2400" b="1" noProof="0" dirty="0">
                <a:ln>
                  <a:noFill/>
                </a:ln>
                <a:effectLst/>
                <a:uLnTx/>
                <a:uFillTx/>
                <a:latin typeface="仿宋_GB2312" pitchFamily="49" charset="-122"/>
                <a:ea typeface="仿宋_GB2312" pitchFamily="49" charset="-122"/>
              </a:rPr>
              <a:t>设计方案须符合国家有关设计、施工规范和相关要求。尚未颁发国家规范、标准的，可按行业规范、</a:t>
            </a:r>
            <a:r>
              <a:rPr lang="zh-CN" altLang="en-US" sz="2400" b="1" dirty="0">
                <a:solidFill>
                  <a:prstClr val="black"/>
                </a:solidFill>
                <a:latin typeface="仿宋_GB2312" pitchFamily="49" charset="-122"/>
                <a:ea typeface="仿宋_GB2312" pitchFamily="49" charset="-122"/>
              </a:rPr>
              <a:t>标准进行核定。有环保要求的工程在正常投产后须达到原设计的环保指标和国家相应的环保标准。采用突破国家技术标准的新技术、新材料，须按照规定通过技术审定、鉴定，并通过政府有关部门批准；</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722CB4A3-3CA7-43A9-8009-D261C3F0E0DF}"/>
              </a:ext>
            </a:extLst>
          </p:cNvPr>
          <p:cNvSpPr/>
          <p:nvPr/>
        </p:nvSpPr>
        <p:spPr>
          <a:xfrm>
            <a:off x="107504" y="699542"/>
            <a:ext cx="8784976" cy="5186869"/>
          </a:xfrm>
          <a:prstGeom prst="rect">
            <a:avLst/>
          </a:prstGeom>
        </p:spPr>
        <p:txBody>
          <a:bodyPr wrap="square">
            <a:spAutoFit/>
          </a:bodyPr>
          <a:lstStyle/>
          <a:p>
            <a:pPr lvl="0">
              <a:lnSpc>
                <a:spcPct val="150000"/>
              </a:lnSpc>
            </a:pPr>
            <a:r>
              <a:rPr lang="zh-CN" altLang="en-US" sz="2800" b="1" dirty="0">
                <a:solidFill>
                  <a:srgbClr val="FF0000"/>
                </a:solidFill>
                <a:latin typeface="仿宋_GB2312" pitchFamily="49" charset="-122"/>
                <a:ea typeface="仿宋_GB2312" pitchFamily="49" charset="-122"/>
              </a:rPr>
              <a:t>三、申报条件</a:t>
            </a:r>
            <a:endParaRPr lang="zh-CN" altLang="en-US" sz="2800" dirty="0">
              <a:solidFill>
                <a:prstClr val="black"/>
              </a:solidFill>
            </a:endParaRPr>
          </a:p>
          <a:p>
            <a:pPr lvl="0" indent="457200">
              <a:lnSpc>
                <a:spcPct val="150000"/>
              </a:lnSpc>
            </a:pPr>
            <a:r>
              <a:rPr lang="en-US" altLang="zh-CN" sz="2800" b="1" dirty="0">
                <a:solidFill>
                  <a:prstClr val="black"/>
                </a:solidFill>
                <a:latin typeface="仿宋_GB2312" pitchFamily="49" charset="-122"/>
                <a:ea typeface="仿宋_GB2312" pitchFamily="49" charset="-122"/>
              </a:rPr>
              <a:t>3.</a:t>
            </a:r>
            <a:r>
              <a:rPr lang="zh-CN" altLang="en-US" sz="2800" b="1" dirty="0">
                <a:solidFill>
                  <a:prstClr val="black"/>
                </a:solidFill>
                <a:latin typeface="仿宋_GB2312" pitchFamily="49" charset="-122"/>
                <a:ea typeface="仿宋_GB2312" pitchFamily="49" charset="-122"/>
              </a:rPr>
              <a:t>具有先进的勘察设计理念、方法、手段，采用适用、安全、经济、可靠的新技术；</a:t>
            </a:r>
            <a:endParaRPr lang="en-US" altLang="zh-CN" sz="2800" b="1" dirty="0">
              <a:solidFill>
                <a:prstClr val="black"/>
              </a:solidFill>
              <a:latin typeface="仿宋_GB2312" pitchFamily="49" charset="-122"/>
              <a:ea typeface="仿宋_GB2312" pitchFamily="49" charset="-122"/>
            </a:endParaRPr>
          </a:p>
          <a:p>
            <a:pPr indent="457200">
              <a:lnSpc>
                <a:spcPct val="150000"/>
              </a:lnSpc>
            </a:pPr>
            <a:r>
              <a:rPr lang="en-US" altLang="zh-CN" sz="2800" b="1" dirty="0">
                <a:latin typeface="仿宋_GB2312" pitchFamily="49" charset="-122"/>
                <a:ea typeface="仿宋_GB2312" pitchFamily="49" charset="-122"/>
                <a:sym typeface="+mn-ea"/>
              </a:rPr>
              <a:t>4.</a:t>
            </a:r>
            <a:r>
              <a:rPr lang="zh-CN" altLang="en-US" sz="2800" b="1" dirty="0">
                <a:latin typeface="仿宋_GB2312" pitchFamily="49" charset="-122"/>
                <a:ea typeface="仿宋_GB2312" pitchFamily="49" charset="-122"/>
                <a:sym typeface="+mn-ea"/>
              </a:rPr>
              <a:t>符合基本建设程序，各项手续完备，取得建设规划、环保、节能、安全、消防、卫生、城建档案管理等相关审批、验收文件，以及项目业主、生产运行单位对工程勘察设计的评价意见；</a:t>
            </a:r>
            <a:endParaRPr lang="zh-CN" altLang="en-US" sz="2800" b="1" dirty="0">
              <a:latin typeface="仿宋_GB2312" pitchFamily="49" charset="-122"/>
              <a:ea typeface="仿宋_GB2312" pitchFamily="49" charset="-122"/>
            </a:endParaRPr>
          </a:p>
          <a:p>
            <a:pPr lvl="0" indent="457200">
              <a:lnSpc>
                <a:spcPct val="150000"/>
              </a:lnSpc>
            </a:pPr>
            <a:endParaRPr lang="zh-CN" altLang="en-US" sz="2800" b="1" dirty="0">
              <a:solidFill>
                <a:prstClr val="black"/>
              </a:solidFill>
              <a:latin typeface="仿宋_GB2312" pitchFamily="49" charset="-122"/>
              <a:ea typeface="仿宋_GB2312" pitchFamily="49" charset="-122"/>
            </a:endParaRPr>
          </a:p>
        </p:txBody>
      </p:sp>
      <p:pic>
        <p:nvPicPr>
          <p:cNvPr id="3" name="图片 2" descr="C:\Users\88888\Pictures\图片1.png图片1">
            <a:extLst>
              <a:ext uri="{FF2B5EF4-FFF2-40B4-BE49-F238E27FC236}">
                <a16:creationId xmlns:a16="http://schemas.microsoft.com/office/drawing/2014/main" id="{837482C8-EA35-410C-933D-F130C1B6E5E1}"/>
              </a:ext>
            </a:extLst>
          </p:cNvPr>
          <p:cNvPicPr>
            <a:picLocks noChangeAspect="1"/>
          </p:cNvPicPr>
          <p:nvPr/>
        </p:nvPicPr>
        <p:blipFill>
          <a:blip r:embed="rId2"/>
          <a:srcRect l="1464" r="1464"/>
          <a:stretch>
            <a:fillRect/>
          </a:stretch>
        </p:blipFill>
        <p:spPr>
          <a:xfrm>
            <a:off x="-4445" y="3175"/>
            <a:ext cx="9140190" cy="789940"/>
          </a:xfrm>
          <a:prstGeom prst="rect">
            <a:avLst/>
          </a:prstGeom>
        </p:spPr>
      </p:pic>
    </p:spTree>
    <p:extLst>
      <p:ext uri="{BB962C8B-B14F-4D97-AF65-F5344CB8AC3E}">
        <p14:creationId xmlns:p14="http://schemas.microsoft.com/office/powerpoint/2010/main" val="2488648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CF91753B-CBD0-45B9-B0AD-2C971B41C28B}"/>
              </a:ext>
            </a:extLst>
          </p:cNvPr>
          <p:cNvSpPr/>
          <p:nvPr/>
        </p:nvSpPr>
        <p:spPr>
          <a:xfrm>
            <a:off x="323528" y="843558"/>
            <a:ext cx="7920880" cy="3247171"/>
          </a:xfrm>
          <a:prstGeom prst="rect">
            <a:avLst/>
          </a:prstGeom>
        </p:spPr>
        <p:txBody>
          <a:bodyPr wrap="square">
            <a:spAutoFit/>
          </a:bodyPr>
          <a:lstStyle/>
          <a:p>
            <a:pPr indent="457200">
              <a:lnSpc>
                <a:spcPct val="150000"/>
              </a:lnSpc>
            </a:pPr>
            <a:r>
              <a:rPr lang="zh-CN" altLang="en-US" sz="2800" b="1" dirty="0">
                <a:solidFill>
                  <a:srgbClr val="FF0000"/>
                </a:solidFill>
                <a:latin typeface="仿宋_GB2312" pitchFamily="49" charset="-122"/>
                <a:ea typeface="仿宋_GB2312" pitchFamily="49" charset="-122"/>
                <a:sym typeface="+mn-ea"/>
              </a:rPr>
              <a:t>三、申报条件</a:t>
            </a:r>
            <a:endParaRPr lang="en-US" altLang="zh-CN" sz="2800" b="1" dirty="0">
              <a:solidFill>
                <a:prstClr val="black"/>
              </a:solidFill>
              <a:latin typeface="仿宋_GB2312" pitchFamily="49" charset="-122"/>
              <a:ea typeface="仿宋_GB2312" pitchFamily="49" charset="-122"/>
              <a:sym typeface="+mn-ea"/>
            </a:endParaRPr>
          </a:p>
          <a:p>
            <a:pPr lvl="0" indent="457200">
              <a:lnSpc>
                <a:spcPct val="150000"/>
              </a:lnSpc>
            </a:pPr>
            <a:r>
              <a:rPr lang="en-US" altLang="zh-CN" sz="2800" b="1" dirty="0">
                <a:solidFill>
                  <a:prstClr val="black"/>
                </a:solidFill>
                <a:latin typeface="仿宋_GB2312" pitchFamily="49" charset="-122"/>
                <a:ea typeface="仿宋_GB2312" pitchFamily="49" charset="-122"/>
                <a:sym typeface="+mn-ea"/>
              </a:rPr>
              <a:t>5.</a:t>
            </a:r>
            <a:r>
              <a:rPr lang="zh-CN" altLang="en-US" sz="2800" b="1" dirty="0">
                <a:solidFill>
                  <a:prstClr val="black"/>
                </a:solidFill>
                <a:latin typeface="仿宋_GB2312" pitchFamily="49" charset="-122"/>
                <a:ea typeface="仿宋_GB2312" pitchFamily="49" charset="-122"/>
                <a:sym typeface="+mn-ea"/>
              </a:rPr>
              <a:t>具有良好的投资效益、社会效益和环境效益；</a:t>
            </a:r>
            <a:endParaRPr lang="zh-CN" altLang="en-US" sz="2800" b="1" dirty="0">
              <a:solidFill>
                <a:prstClr val="black"/>
              </a:solidFill>
              <a:latin typeface="仿宋_GB2312" pitchFamily="49" charset="-122"/>
              <a:ea typeface="仿宋_GB2312" pitchFamily="49" charset="-122"/>
            </a:endParaRPr>
          </a:p>
          <a:p>
            <a:pPr lvl="0" indent="457200">
              <a:lnSpc>
                <a:spcPct val="150000"/>
              </a:lnSpc>
            </a:pPr>
            <a:r>
              <a:rPr lang="en-US" altLang="zh-CN" sz="2800" b="1" dirty="0">
                <a:solidFill>
                  <a:prstClr val="black"/>
                </a:solidFill>
                <a:latin typeface="仿宋_GB2312" pitchFamily="49" charset="-122"/>
                <a:ea typeface="仿宋_GB2312" pitchFamily="49" charset="-122"/>
                <a:sym typeface="+mn-ea"/>
              </a:rPr>
              <a:t>6.</a:t>
            </a:r>
            <a:r>
              <a:rPr lang="zh-CN" altLang="en-US" sz="2800" b="1" dirty="0">
                <a:solidFill>
                  <a:prstClr val="black"/>
                </a:solidFill>
                <a:latin typeface="仿宋_GB2312" pitchFamily="49" charset="-122"/>
                <a:ea typeface="仿宋_GB2312" pitchFamily="49" charset="-122"/>
                <a:sym typeface="+mn-ea"/>
              </a:rPr>
              <a:t>申报单位必须具有相应的工程勘察设计资质证书，且最近3年内没有发生过重大勘察设计安全质量事故。</a:t>
            </a:r>
            <a:endParaRPr lang="zh-CN" altLang="en-US" sz="2800" dirty="0">
              <a:solidFill>
                <a:prstClr val="black"/>
              </a:solidFill>
            </a:endParaRPr>
          </a:p>
        </p:txBody>
      </p:sp>
      <p:pic>
        <p:nvPicPr>
          <p:cNvPr id="3" name="图片 2" descr="C:\Users\88888\Pictures\图片1.png图片1">
            <a:extLst>
              <a:ext uri="{FF2B5EF4-FFF2-40B4-BE49-F238E27FC236}">
                <a16:creationId xmlns:a16="http://schemas.microsoft.com/office/drawing/2014/main" id="{ECA2B3C3-4A22-496C-822A-FDC10916004A}"/>
              </a:ext>
            </a:extLst>
          </p:cNvPr>
          <p:cNvPicPr>
            <a:picLocks noChangeAspect="1"/>
          </p:cNvPicPr>
          <p:nvPr/>
        </p:nvPicPr>
        <p:blipFill>
          <a:blip r:embed="rId2"/>
          <a:srcRect/>
          <a:stretch>
            <a:fillRect/>
          </a:stretch>
        </p:blipFill>
        <p:spPr>
          <a:xfrm>
            <a:off x="-12700" y="-11430"/>
            <a:ext cx="9160510" cy="792480"/>
          </a:xfrm>
          <a:prstGeom prst="rect">
            <a:avLst/>
          </a:prstGeom>
        </p:spPr>
      </p:pic>
    </p:spTree>
    <p:extLst>
      <p:ext uri="{BB962C8B-B14F-4D97-AF65-F5344CB8AC3E}">
        <p14:creationId xmlns:p14="http://schemas.microsoft.com/office/powerpoint/2010/main" val="4928316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28917" y="699542"/>
            <a:ext cx="8676640" cy="4767780"/>
          </a:xfrm>
          <a:prstGeom prst="rect">
            <a:avLst/>
          </a:prstGeom>
          <a:noFill/>
        </p:spPr>
        <p:txBody>
          <a:bodyPr wrap="square" rtlCol="0">
            <a:spAutoFit/>
          </a:bodyPr>
          <a:lstStyle/>
          <a:p>
            <a:r>
              <a:rPr lang="zh-CN" altLang="en-US" sz="2800" b="1" dirty="0">
                <a:solidFill>
                  <a:srgbClr val="FF0000"/>
                </a:solidFill>
                <a:latin typeface="仿宋_GB2312" pitchFamily="49" charset="-122"/>
                <a:ea typeface="仿宋_GB2312" pitchFamily="49" charset="-122"/>
              </a:rPr>
              <a:t>四、申报程序</a:t>
            </a:r>
            <a:endParaRPr lang="zh-CN" altLang="en-US" sz="2800" dirty="0"/>
          </a:p>
          <a:p>
            <a:pPr indent="457200" algn="l">
              <a:lnSpc>
                <a:spcPct val="150000"/>
              </a:lnSpc>
              <a:buClrTx/>
              <a:buSzTx/>
              <a:buNone/>
            </a:pPr>
            <a:r>
              <a:rPr lang="en-US" altLang="zh-CN" sz="2800" b="1" noProof="0" dirty="0">
                <a:ln>
                  <a:noFill/>
                </a:ln>
                <a:effectLst/>
                <a:uLnTx/>
                <a:uFillTx/>
                <a:latin typeface="仿宋_GB2312" pitchFamily="49" charset="-122"/>
                <a:ea typeface="仿宋_GB2312" pitchFamily="49" charset="-122"/>
              </a:rPr>
              <a:t>1.</a:t>
            </a:r>
            <a:r>
              <a:rPr lang="zh-CN" altLang="en-US" sz="2800" b="1" noProof="0" dirty="0">
                <a:ln>
                  <a:noFill/>
                </a:ln>
                <a:effectLst/>
                <a:uLnTx/>
                <a:uFillTx/>
                <a:latin typeface="仿宋_GB2312" pitchFamily="49" charset="-122"/>
                <a:ea typeface="仿宋_GB2312" pitchFamily="49" charset="-122"/>
              </a:rPr>
              <a:t>工程建设项目设计水平评价由勘察设计单位自愿申报。</a:t>
            </a:r>
          </a:p>
          <a:p>
            <a:pPr lvl="0" indent="457200">
              <a:lnSpc>
                <a:spcPct val="150000"/>
              </a:lnSpc>
            </a:pPr>
            <a:r>
              <a:rPr lang="en-US" altLang="zh-CN" sz="2800" b="1" noProof="0" dirty="0">
                <a:ln>
                  <a:noFill/>
                </a:ln>
                <a:effectLst/>
                <a:uLnTx/>
                <a:uFillTx/>
                <a:latin typeface="仿宋_GB2312" pitchFamily="49" charset="-122"/>
                <a:ea typeface="仿宋_GB2312" pitchFamily="49" charset="-122"/>
              </a:rPr>
              <a:t>2.</a:t>
            </a:r>
            <a:r>
              <a:rPr lang="zh-CN" altLang="en-US" sz="2800" b="1" noProof="0" dirty="0">
                <a:ln>
                  <a:noFill/>
                </a:ln>
                <a:effectLst/>
                <a:uLnTx/>
                <a:uFillTx/>
                <a:latin typeface="仿宋_GB2312" pitchFamily="49" charset="-122"/>
                <a:ea typeface="仿宋_GB2312" pitchFamily="49" charset="-122"/>
              </a:rPr>
              <a:t>全国性行业（专业）协会，各省、自治区、直辖市建设（筑）协会、勘察设计协会，经中国施工企业管理协会认定的国务院国资委监督管理的中央</a:t>
            </a:r>
            <a:r>
              <a:rPr lang="zh-CN" altLang="en-US" sz="2800" b="1" dirty="0">
                <a:solidFill>
                  <a:prstClr val="black"/>
                </a:solidFill>
                <a:latin typeface="仿宋_GB2312" pitchFamily="49" charset="-122"/>
                <a:ea typeface="仿宋_GB2312" pitchFamily="49" charset="-122"/>
              </a:rPr>
              <a:t>企业或者其他机构为初审受理单位。</a:t>
            </a:r>
          </a:p>
          <a:p>
            <a:pPr indent="457200" algn="l">
              <a:lnSpc>
                <a:spcPct val="150000"/>
              </a:lnSpc>
              <a:buClrTx/>
              <a:buSzTx/>
              <a:buNone/>
            </a:pPr>
            <a:endParaRPr lang="zh-CN" altLang="en-US" sz="1800" b="1" noProof="0" dirty="0">
              <a:ln>
                <a:noFill/>
              </a:ln>
              <a:effectLst/>
              <a:uLnTx/>
              <a:uFillTx/>
              <a:latin typeface="仿宋_GB2312" pitchFamily="49" charset="-122"/>
              <a:ea typeface="仿宋_GB2312" pitchFamily="49" charset="-122"/>
            </a:endParaRPr>
          </a:p>
        </p:txBody>
      </p:sp>
      <p:pic>
        <p:nvPicPr>
          <p:cNvPr id="5" name="图片 4" descr="C:\Users\88888\Pictures\图片1.png图片1"/>
          <p:cNvPicPr>
            <a:picLocks noChangeAspect="1"/>
          </p:cNvPicPr>
          <p:nvPr/>
        </p:nvPicPr>
        <p:blipFill>
          <a:blip r:embed="rId2"/>
          <a:srcRect/>
          <a:stretch>
            <a:fillRect/>
          </a:stretch>
        </p:blipFill>
        <p:spPr>
          <a:xfrm>
            <a:off x="-12700" y="-11430"/>
            <a:ext cx="9159875" cy="79248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54964" y="792480"/>
            <a:ext cx="8537516" cy="3996735"/>
          </a:xfrm>
          <a:prstGeom prst="rect">
            <a:avLst/>
          </a:prstGeom>
          <a:noFill/>
        </p:spPr>
        <p:txBody>
          <a:bodyPr wrap="square" rtlCol="0">
            <a:spAutoFit/>
          </a:bodyPr>
          <a:lstStyle/>
          <a:p>
            <a:pPr algn="l">
              <a:lnSpc>
                <a:spcPct val="150000"/>
              </a:lnSpc>
              <a:buClrTx/>
              <a:buSzTx/>
              <a:buNone/>
            </a:pPr>
            <a:r>
              <a:rPr lang="zh-CN" altLang="en-US" sz="2800" b="1" dirty="0">
                <a:solidFill>
                  <a:srgbClr val="FF0000"/>
                </a:solidFill>
                <a:latin typeface="仿宋_GB2312" pitchFamily="49" charset="-122"/>
                <a:ea typeface="仿宋_GB2312" pitchFamily="49" charset="-122"/>
                <a:sym typeface="+mn-ea"/>
              </a:rPr>
              <a:t>四、申报程序</a:t>
            </a:r>
          </a:p>
          <a:p>
            <a:pPr indent="457200">
              <a:lnSpc>
                <a:spcPct val="150000"/>
              </a:lnSpc>
            </a:pPr>
            <a:r>
              <a:rPr lang="en-US" altLang="zh-CN" sz="2400" b="1" dirty="0">
                <a:solidFill>
                  <a:prstClr val="black"/>
                </a:solidFill>
                <a:latin typeface="仿宋_GB2312" pitchFamily="49" charset="-122"/>
                <a:ea typeface="仿宋_GB2312" pitchFamily="49" charset="-122"/>
              </a:rPr>
              <a:t>3.</a:t>
            </a:r>
            <a:r>
              <a:rPr lang="zh-CN" altLang="en-US" sz="2400" b="1" dirty="0">
                <a:solidFill>
                  <a:prstClr val="black"/>
                </a:solidFill>
                <a:latin typeface="仿宋_GB2312" pitchFamily="49" charset="-122"/>
                <a:ea typeface="仿宋_GB2312" pitchFamily="49" charset="-122"/>
              </a:rPr>
              <a:t>初审受理单位依据本办法对参评项目、申报材料进行检查、审核，并分别征求申报项目参建各方和项目主管部门的意见。</a:t>
            </a:r>
            <a:endParaRPr lang="en-US" altLang="zh-CN" sz="2400" b="1" noProof="0" dirty="0">
              <a:ln>
                <a:noFill/>
              </a:ln>
              <a:effectLst/>
              <a:uLnTx/>
              <a:uFillTx/>
              <a:latin typeface="仿宋_GB2312" pitchFamily="49" charset="-122"/>
              <a:ea typeface="仿宋_GB2312" pitchFamily="49" charset="-122"/>
              <a:sym typeface="+mn-ea"/>
            </a:endParaRPr>
          </a:p>
          <a:p>
            <a:pPr indent="457200" algn="l">
              <a:lnSpc>
                <a:spcPct val="150000"/>
              </a:lnSpc>
              <a:buClrTx/>
              <a:buSzTx/>
              <a:buNone/>
            </a:pPr>
            <a:r>
              <a:rPr lang="en-US" altLang="zh-CN" sz="2400" b="1" noProof="0" dirty="0">
                <a:ln>
                  <a:noFill/>
                </a:ln>
                <a:effectLst/>
                <a:uLnTx/>
                <a:uFillTx/>
                <a:latin typeface="仿宋_GB2312" pitchFamily="49" charset="-122"/>
                <a:ea typeface="仿宋_GB2312" pitchFamily="49" charset="-122"/>
                <a:sym typeface="+mn-ea"/>
              </a:rPr>
              <a:t>4.</a:t>
            </a:r>
            <a:r>
              <a:rPr lang="zh-CN" altLang="en-US" sz="2400" b="1" noProof="0" dirty="0">
                <a:ln>
                  <a:noFill/>
                </a:ln>
                <a:effectLst/>
                <a:uLnTx/>
                <a:uFillTx/>
                <a:latin typeface="仿宋_GB2312" pitchFamily="49" charset="-122"/>
                <a:ea typeface="仿宋_GB2312" pitchFamily="49" charset="-122"/>
                <a:sym typeface="+mn-ea"/>
              </a:rPr>
              <a:t>初审受理单位对推荐项目应签署审核意见和申报等级推荐意见，并出具正式的推荐函。</a:t>
            </a:r>
            <a:endParaRPr lang="zh-CN" altLang="en-US" sz="24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en-US" altLang="zh-CN" sz="2400" b="1" noProof="0" dirty="0">
                <a:ln>
                  <a:noFill/>
                </a:ln>
                <a:effectLst/>
                <a:uLnTx/>
                <a:uFillTx/>
                <a:latin typeface="仿宋_GB2312" pitchFamily="49" charset="-122"/>
                <a:ea typeface="仿宋_GB2312" pitchFamily="49" charset="-122"/>
                <a:sym typeface="+mn-ea"/>
              </a:rPr>
              <a:t>5.</a:t>
            </a:r>
            <a:r>
              <a:rPr lang="zh-CN" altLang="en-US" sz="2400" b="1" noProof="0" dirty="0">
                <a:ln>
                  <a:noFill/>
                </a:ln>
                <a:effectLst/>
                <a:uLnTx/>
                <a:uFillTx/>
                <a:latin typeface="仿宋_GB2312" pitchFamily="49" charset="-122"/>
                <a:ea typeface="仿宋_GB2312" pitchFamily="49" charset="-122"/>
                <a:sym typeface="+mn-ea"/>
              </a:rPr>
              <a:t>成果申报材料由申报单位或初审受理单位报送中施企业协绿委会。</a:t>
            </a:r>
            <a:endParaRPr lang="zh-CN" altLang="en-US" sz="2400" dirty="0"/>
          </a:p>
        </p:txBody>
      </p:sp>
      <p:pic>
        <p:nvPicPr>
          <p:cNvPr id="5" name="图片 4" descr="C:\Users\88888\Pictures\图片1.png图片1"/>
          <p:cNvPicPr>
            <a:picLocks noChangeAspect="1"/>
          </p:cNvPicPr>
          <p:nvPr/>
        </p:nvPicPr>
        <p:blipFill>
          <a:blip r:embed="rId2"/>
          <a:srcRect/>
          <a:stretch>
            <a:fillRect/>
          </a:stretch>
        </p:blipFill>
        <p:spPr>
          <a:xfrm>
            <a:off x="-6985" y="0"/>
            <a:ext cx="9150985" cy="79248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52523FA5-79C2-4C4E-BBD7-D9BF9D6CAFD5}"/>
              </a:ext>
            </a:extLst>
          </p:cNvPr>
          <p:cNvSpPr txBox="1">
            <a:spLocks noChangeArrowheads="1"/>
          </p:cNvSpPr>
          <p:nvPr/>
        </p:nvSpPr>
        <p:spPr bwMode="auto">
          <a:xfrm>
            <a:off x="755576" y="753112"/>
            <a:ext cx="3416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Franklin Gothic Medium" panose="020B060302010202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Franklin Gothic Medium" panose="020B060302010202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Franklin Gothic Medium" panose="020B060302010202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dirty="0">
                <a:solidFill>
                  <a:srgbClr val="FF0000"/>
                </a:solidFill>
                <a:latin typeface="微软雅黑" panose="020B0503020204020204" pitchFamily="34" charset="-122"/>
                <a:sym typeface="Arial" panose="020B0604020202020204" pitchFamily="34" charset="0"/>
              </a:rPr>
              <a:t>对几个新概念的理解</a:t>
            </a:r>
            <a:endParaRPr lang="zh-CN" altLang="zh-CN" sz="2800" dirty="0">
              <a:solidFill>
                <a:srgbClr val="FF0000"/>
              </a:solidFill>
              <a:latin typeface="微软雅黑" panose="020B0503020204020204" pitchFamily="34" charset="-122"/>
              <a:sym typeface="Arial" panose="020B0604020202020204" pitchFamily="34" charset="0"/>
            </a:endParaRPr>
          </a:p>
        </p:txBody>
      </p:sp>
      <p:sp>
        <p:nvSpPr>
          <p:cNvPr id="3" name="矩形 2">
            <a:extLst>
              <a:ext uri="{FF2B5EF4-FFF2-40B4-BE49-F238E27FC236}">
                <a16:creationId xmlns:a16="http://schemas.microsoft.com/office/drawing/2014/main" id="{BCABEE8A-9A8B-4EB8-833F-BD7AAF846BBD}"/>
              </a:ext>
            </a:extLst>
          </p:cNvPr>
          <p:cNvSpPr/>
          <p:nvPr/>
        </p:nvSpPr>
        <p:spPr>
          <a:xfrm>
            <a:off x="2108835" y="2095977"/>
            <a:ext cx="4690708" cy="1997663"/>
          </a:xfrm>
          <a:prstGeom prst="rect">
            <a:avLst/>
          </a:prstGeom>
        </p:spPr>
        <p:txBody>
          <a:bodyPr wrap="none">
            <a:spAutoFit/>
          </a:bodyPr>
          <a:lstStyle/>
          <a:p>
            <a:pPr>
              <a:lnSpc>
                <a:spcPct val="200000"/>
              </a:lnSpc>
              <a:defRPr/>
            </a:pPr>
            <a:r>
              <a:rPr lang="zh-CN" altLang="en-US" sz="2160" b="1" dirty="0">
                <a:solidFill>
                  <a:srgbClr val="FFFF00"/>
                </a:solidFill>
                <a:latin typeface="+mn-ea"/>
                <a:ea typeface="+mn-ea"/>
              </a:rPr>
              <a:t>装配式建筑、绿色建筑、健康建筑</a:t>
            </a:r>
            <a:r>
              <a:rPr lang="en-US" altLang="zh-CN" sz="2160" b="1" dirty="0">
                <a:solidFill>
                  <a:srgbClr val="FFFF00"/>
                </a:solidFill>
                <a:latin typeface="+mn-ea"/>
                <a:ea typeface="+mn-ea"/>
              </a:rPr>
              <a:t>----</a:t>
            </a:r>
          </a:p>
          <a:p>
            <a:pPr>
              <a:lnSpc>
                <a:spcPct val="200000"/>
              </a:lnSpc>
              <a:defRPr/>
            </a:pPr>
            <a:r>
              <a:rPr lang="zh-CN" altLang="en-US" sz="2160" b="1" dirty="0">
                <a:latin typeface="+mn-ea"/>
                <a:ea typeface="+mn-ea"/>
              </a:rPr>
              <a:t>  </a:t>
            </a:r>
            <a:r>
              <a:rPr lang="zh-CN" altLang="en-US" sz="2160" b="1" dirty="0">
                <a:solidFill>
                  <a:srgbClr val="FF0000"/>
                </a:solidFill>
                <a:latin typeface="+mn-ea"/>
                <a:ea typeface="+mn-ea"/>
              </a:rPr>
              <a:t>绿色建造、智慧建造、数字建造</a:t>
            </a:r>
            <a:r>
              <a:rPr lang="en-US" altLang="zh-CN" sz="2160" b="1" dirty="0">
                <a:solidFill>
                  <a:srgbClr val="FF0000"/>
                </a:solidFill>
                <a:latin typeface="+mn-ea"/>
                <a:ea typeface="+mn-ea"/>
              </a:rPr>
              <a:t>-----</a:t>
            </a:r>
          </a:p>
          <a:p>
            <a:pPr>
              <a:lnSpc>
                <a:spcPct val="200000"/>
              </a:lnSpc>
              <a:defRPr/>
            </a:pPr>
            <a:r>
              <a:rPr lang="zh-CN" altLang="en-US" sz="2160" b="1" dirty="0">
                <a:latin typeface="+mn-ea"/>
                <a:ea typeface="+mn-ea"/>
              </a:rPr>
              <a:t>  建筑工业化、建筑产业现代化</a:t>
            </a:r>
            <a:r>
              <a:rPr lang="en-US" altLang="zh-CN" sz="2160" b="1" dirty="0">
                <a:latin typeface="+mn-ea"/>
                <a:ea typeface="+mn-ea"/>
              </a:rPr>
              <a:t>-------</a:t>
            </a:r>
            <a:endParaRPr lang="zh-CN" altLang="en-US" sz="2160" b="1" dirty="0">
              <a:latin typeface="+mn-ea"/>
              <a:ea typeface="+mn-ea"/>
            </a:endParaRPr>
          </a:p>
        </p:txBody>
      </p:sp>
      <p:sp>
        <p:nvSpPr>
          <p:cNvPr id="4" name="爆炸形 2 3">
            <a:extLst>
              <a:ext uri="{FF2B5EF4-FFF2-40B4-BE49-F238E27FC236}">
                <a16:creationId xmlns:a16="http://schemas.microsoft.com/office/drawing/2014/main" id="{FBB46DF1-55DE-4D54-840F-177966DE076F}"/>
              </a:ext>
            </a:extLst>
          </p:cNvPr>
          <p:cNvSpPr/>
          <p:nvPr/>
        </p:nvSpPr>
        <p:spPr bwMode="auto">
          <a:xfrm>
            <a:off x="3173255" y="1150144"/>
            <a:ext cx="2241708" cy="902970"/>
          </a:xfrm>
          <a:prstGeom prst="irregularSeal2">
            <a:avLst/>
          </a:prstGeom>
          <a:solidFill>
            <a:srgbClr val="FFC000"/>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p:spPr>
        <p:txBody>
          <a:bodyPr/>
          <a:lstStyle/>
          <a:p>
            <a:pPr algn="ctr" eaLnBrk="1" hangingPunct="1">
              <a:buFont typeface="Arial" panose="020B0604020202020204" pitchFamily="34" charset="0"/>
              <a:buNone/>
              <a:defRPr/>
            </a:pPr>
            <a:r>
              <a:rPr lang="zh-CN" altLang="en-US" b="1" dirty="0">
                <a:latin typeface="+mn-ea"/>
                <a:ea typeface="+mn-ea"/>
              </a:rPr>
              <a:t>新概念</a:t>
            </a:r>
          </a:p>
        </p:txBody>
      </p:sp>
      <p:pic>
        <p:nvPicPr>
          <p:cNvPr id="5" name="图片 4">
            <a:extLst>
              <a:ext uri="{FF2B5EF4-FFF2-40B4-BE49-F238E27FC236}">
                <a16:creationId xmlns:a16="http://schemas.microsoft.com/office/drawing/2014/main" id="{D9CF7774-D2A2-4E0B-BBB5-18EA772F5FD0}"/>
              </a:ext>
            </a:extLst>
          </p:cNvPr>
          <p:cNvPicPr>
            <a:picLocks noChangeAspect="1"/>
          </p:cNvPicPr>
          <p:nvPr/>
        </p:nvPicPr>
        <p:blipFill>
          <a:blip r:embed="rId2"/>
          <a:stretch>
            <a:fillRect/>
          </a:stretch>
        </p:blipFill>
        <p:spPr>
          <a:xfrm>
            <a:off x="-15240" y="17145"/>
            <a:ext cx="9156065" cy="82867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11785" y="933450"/>
            <a:ext cx="8508365" cy="4336893"/>
          </a:xfrm>
          <a:prstGeom prst="rect">
            <a:avLst/>
          </a:prstGeom>
          <a:noFill/>
        </p:spPr>
        <p:txBody>
          <a:bodyPr wrap="square" rtlCol="0">
            <a:spAutoFit/>
          </a:bodyPr>
          <a:lstStyle/>
          <a:p>
            <a:pPr>
              <a:lnSpc>
                <a:spcPct val="150000"/>
              </a:lnSpc>
            </a:pPr>
            <a:r>
              <a:rPr lang="zh-CN" altLang="en-US" sz="2800" b="1" dirty="0">
                <a:solidFill>
                  <a:srgbClr val="FF0000"/>
                </a:solidFill>
                <a:latin typeface="仿宋_GB2312" pitchFamily="49" charset="-122"/>
                <a:ea typeface="仿宋_GB2312" pitchFamily="49" charset="-122"/>
              </a:rPr>
              <a:t>五、评价程序</a:t>
            </a:r>
            <a:endParaRPr lang="zh-CN" altLang="en-US" sz="2800" dirty="0"/>
          </a:p>
          <a:p>
            <a:pPr indent="457200" algn="l">
              <a:lnSpc>
                <a:spcPct val="150000"/>
              </a:lnSpc>
              <a:buClrTx/>
              <a:buSzTx/>
              <a:buNone/>
            </a:pPr>
            <a:r>
              <a:rPr lang="zh-CN" altLang="en-US" sz="2800" b="1" noProof="0" dirty="0">
                <a:ln>
                  <a:noFill/>
                </a:ln>
                <a:effectLst/>
                <a:uLnTx/>
                <a:uFillTx/>
                <a:latin typeface="仿宋_GB2312" pitchFamily="49" charset="-122"/>
                <a:ea typeface="仿宋_GB2312" pitchFamily="49" charset="-122"/>
              </a:rPr>
              <a:t>专家资格：高级技术职称及15年以上的工程设计工作经验，身体健康；院士和设计大师优先选任</a:t>
            </a:r>
            <a:r>
              <a:rPr lang="zh-CN" altLang="en-US" sz="2800" b="1" dirty="0">
                <a:latin typeface="仿宋_GB2312" pitchFamily="49" charset="-122"/>
                <a:ea typeface="仿宋_GB2312" pitchFamily="49" charset="-122"/>
              </a:rPr>
              <a:t>。</a:t>
            </a:r>
            <a:endParaRPr lang="en-US" altLang="zh-CN" sz="2800" b="1" dirty="0">
              <a:latin typeface="仿宋_GB2312" pitchFamily="49" charset="-122"/>
              <a:ea typeface="仿宋_GB2312" pitchFamily="49" charset="-122"/>
            </a:endParaRPr>
          </a:p>
          <a:p>
            <a:pPr indent="457200" algn="l">
              <a:lnSpc>
                <a:spcPct val="150000"/>
              </a:lnSpc>
              <a:buClrTx/>
              <a:buSzTx/>
              <a:buNone/>
            </a:pPr>
            <a:r>
              <a:rPr lang="zh-CN" altLang="en-US" sz="2800" b="1" dirty="0">
                <a:latin typeface="仿宋_GB2312" pitchFamily="49" charset="-122"/>
                <a:ea typeface="仿宋_GB2312" pitchFamily="49" charset="-122"/>
              </a:rPr>
              <a:t>专家组：绿委会按申报项目专业需要从专家库中随机抽取专家，组建专家评审小组。</a:t>
            </a:r>
          </a:p>
          <a:p>
            <a:pPr indent="457200" algn="l">
              <a:lnSpc>
                <a:spcPct val="150000"/>
              </a:lnSpc>
              <a:buClrTx/>
              <a:buSzTx/>
              <a:buNone/>
            </a:pPr>
            <a:endParaRPr lang="zh-CN" altLang="en-US" sz="2800" b="1" noProof="0" dirty="0">
              <a:ln>
                <a:noFill/>
              </a:ln>
              <a:effectLst/>
              <a:uLnTx/>
              <a:uFillTx/>
              <a:latin typeface="仿宋_GB2312" pitchFamily="49" charset="-122"/>
              <a:ea typeface="仿宋_GB2312" pitchFamily="49" charset="-122"/>
            </a:endParaRPr>
          </a:p>
          <a:p>
            <a:pPr algn="l">
              <a:lnSpc>
                <a:spcPct val="150000"/>
              </a:lnSpc>
              <a:buClrTx/>
              <a:buSzTx/>
              <a:buNone/>
            </a:pPr>
            <a:endParaRPr lang="zh-CN" altLang="en-US" sz="1800" b="1" noProof="0" dirty="0">
              <a:ln>
                <a:noFill/>
              </a:ln>
              <a:effectLst/>
              <a:uLnTx/>
              <a:uFillTx/>
              <a:latin typeface="仿宋_GB2312" pitchFamily="49" charset="-122"/>
              <a:ea typeface="仿宋_GB2312" pitchFamily="49" charset="-122"/>
            </a:endParaRPr>
          </a:p>
        </p:txBody>
      </p:sp>
      <p:pic>
        <p:nvPicPr>
          <p:cNvPr id="5" name="图片 4" descr="C:\Users\88888\Pictures\图片1.png图片1"/>
          <p:cNvPicPr>
            <a:picLocks noChangeAspect="1"/>
          </p:cNvPicPr>
          <p:nvPr/>
        </p:nvPicPr>
        <p:blipFill>
          <a:blip r:embed="rId2"/>
          <a:srcRect/>
          <a:stretch>
            <a:fillRect/>
          </a:stretch>
        </p:blipFill>
        <p:spPr>
          <a:xfrm>
            <a:off x="-12700" y="-11430"/>
            <a:ext cx="9160510" cy="79248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D7B54FA4-99EB-4B8D-83A6-DF5EE69378C5}"/>
              </a:ext>
            </a:extLst>
          </p:cNvPr>
          <p:cNvSpPr/>
          <p:nvPr/>
        </p:nvSpPr>
        <p:spPr>
          <a:xfrm>
            <a:off x="283079" y="609312"/>
            <a:ext cx="8568952" cy="4540538"/>
          </a:xfrm>
          <a:prstGeom prst="rect">
            <a:avLst/>
          </a:prstGeom>
        </p:spPr>
        <p:txBody>
          <a:bodyPr wrap="square">
            <a:spAutoFit/>
          </a:bodyPr>
          <a:lstStyle/>
          <a:p>
            <a:pPr lvl="0">
              <a:lnSpc>
                <a:spcPct val="150000"/>
              </a:lnSpc>
            </a:pPr>
            <a:r>
              <a:rPr lang="zh-CN" altLang="en-US" sz="2800" b="1" dirty="0">
                <a:solidFill>
                  <a:srgbClr val="FF0000"/>
                </a:solidFill>
                <a:latin typeface="仿宋_GB2312" pitchFamily="49" charset="-122"/>
                <a:ea typeface="仿宋_GB2312" pitchFamily="49" charset="-122"/>
              </a:rPr>
              <a:t>五、评价程序</a:t>
            </a:r>
            <a:endParaRPr lang="en-US" altLang="zh-CN" sz="2800" b="1" dirty="0">
              <a:solidFill>
                <a:prstClr val="black"/>
              </a:solidFill>
              <a:latin typeface="仿宋_GB2312" pitchFamily="49" charset="-122"/>
              <a:ea typeface="仿宋_GB2312" pitchFamily="49" charset="-122"/>
            </a:endParaRPr>
          </a:p>
          <a:p>
            <a:pPr lvl="0" indent="457200">
              <a:lnSpc>
                <a:spcPct val="150000"/>
              </a:lnSpc>
            </a:pPr>
            <a:r>
              <a:rPr lang="zh-CN" altLang="en-US" sz="2800" b="1" dirty="0">
                <a:solidFill>
                  <a:prstClr val="black"/>
                </a:solidFill>
                <a:latin typeface="仿宋_GB2312" pitchFamily="49" charset="-122"/>
                <a:ea typeface="仿宋_GB2312" pitchFamily="49" charset="-122"/>
              </a:rPr>
              <a:t>工程建设项目设计水平评价工作程序： </a:t>
            </a:r>
          </a:p>
          <a:p>
            <a:pPr lvl="0" indent="457200">
              <a:lnSpc>
                <a:spcPct val="150000"/>
              </a:lnSpc>
            </a:pPr>
            <a:r>
              <a:rPr lang="en-US" altLang="zh-CN" sz="2800" b="1" dirty="0">
                <a:solidFill>
                  <a:prstClr val="black"/>
                </a:solidFill>
                <a:latin typeface="仿宋_GB2312" pitchFamily="49" charset="-122"/>
                <a:ea typeface="仿宋_GB2312" pitchFamily="49" charset="-122"/>
              </a:rPr>
              <a:t>1.</a:t>
            </a:r>
            <a:r>
              <a:rPr lang="zh-CN" altLang="en-US" sz="2800" b="1" dirty="0">
                <a:solidFill>
                  <a:prstClr val="black"/>
                </a:solidFill>
                <a:latin typeface="仿宋_GB2312" pitchFamily="49" charset="-122"/>
                <a:ea typeface="仿宋_GB2312" pitchFamily="49" charset="-122"/>
              </a:rPr>
              <a:t>初评。绿委会对申报资料进行合规性审查。</a:t>
            </a:r>
          </a:p>
          <a:p>
            <a:pPr lvl="0" indent="457200">
              <a:lnSpc>
                <a:spcPct val="150000"/>
              </a:lnSpc>
            </a:pPr>
            <a:r>
              <a:rPr lang="en-US" altLang="zh-CN" sz="2800" b="1" dirty="0">
                <a:solidFill>
                  <a:prstClr val="black"/>
                </a:solidFill>
                <a:latin typeface="仿宋_GB2312" pitchFamily="49" charset="-122"/>
                <a:ea typeface="仿宋_GB2312" pitchFamily="49" charset="-122"/>
              </a:rPr>
              <a:t>2.</a:t>
            </a:r>
            <a:r>
              <a:rPr lang="zh-CN" altLang="en-US" sz="2800" b="1" dirty="0">
                <a:solidFill>
                  <a:prstClr val="black"/>
                </a:solidFill>
                <a:latin typeface="仿宋_GB2312" pitchFamily="49" charset="-122"/>
                <a:ea typeface="仿宋_GB2312" pitchFamily="49" charset="-122"/>
              </a:rPr>
              <a:t>复查。设计内容评审以资料审查为主，除个别有异议的项目外，原则上不安排现场复查。</a:t>
            </a:r>
            <a:endParaRPr lang="en-US" altLang="zh-CN" sz="2800" b="1" dirty="0">
              <a:solidFill>
                <a:prstClr val="black"/>
              </a:solidFill>
              <a:latin typeface="仿宋_GB2312" pitchFamily="49" charset="-122"/>
              <a:ea typeface="仿宋_GB2312" pitchFamily="49" charset="-122"/>
            </a:endParaRPr>
          </a:p>
          <a:p>
            <a:pPr indent="457200">
              <a:lnSpc>
                <a:spcPct val="150000"/>
              </a:lnSpc>
            </a:pPr>
            <a:r>
              <a:rPr lang="en-US" altLang="zh-CN" sz="2800" b="1" dirty="0">
                <a:latin typeface="仿宋_GB2312" pitchFamily="49" charset="-122"/>
                <a:ea typeface="仿宋_GB2312" pitchFamily="49" charset="-122"/>
                <a:sym typeface="+mn-ea"/>
              </a:rPr>
              <a:t>3.</a:t>
            </a:r>
            <a:r>
              <a:rPr lang="zh-CN" altLang="en-US" sz="2800" b="1" dirty="0">
                <a:latin typeface="仿宋_GB2312" pitchFamily="49" charset="-122"/>
                <a:ea typeface="仿宋_GB2312" pitchFamily="49" charset="-122"/>
                <a:sym typeface="+mn-ea"/>
              </a:rPr>
              <a:t>评审。专家评审组对符合评选条件的项目进行评审，并给出工程建设项目设计水平指数。</a:t>
            </a:r>
            <a:endParaRPr lang="zh-CN" altLang="en-US" sz="2800" b="1" dirty="0">
              <a:solidFill>
                <a:prstClr val="black"/>
              </a:solidFill>
              <a:latin typeface="仿宋_GB2312" pitchFamily="49" charset="-122"/>
              <a:ea typeface="仿宋_GB2312" pitchFamily="49" charset="-122"/>
            </a:endParaRPr>
          </a:p>
        </p:txBody>
      </p:sp>
      <p:pic>
        <p:nvPicPr>
          <p:cNvPr id="4" name="图片 3" descr="C:\Users\88888\Pictures\图片1.png图片1">
            <a:extLst>
              <a:ext uri="{FF2B5EF4-FFF2-40B4-BE49-F238E27FC236}">
                <a16:creationId xmlns:a16="http://schemas.microsoft.com/office/drawing/2014/main" id="{2FF1383B-1DE0-4354-A84D-15B9601FD0DF}"/>
              </a:ext>
            </a:extLst>
          </p:cNvPr>
          <p:cNvPicPr>
            <a:picLocks noChangeAspect="1"/>
          </p:cNvPicPr>
          <p:nvPr/>
        </p:nvPicPr>
        <p:blipFill>
          <a:blip r:embed="rId2"/>
          <a:srcRect/>
          <a:stretch>
            <a:fillRect/>
          </a:stretch>
        </p:blipFill>
        <p:spPr>
          <a:xfrm>
            <a:off x="-12700" y="-11430"/>
            <a:ext cx="9160510" cy="792480"/>
          </a:xfrm>
          <a:prstGeom prst="rect">
            <a:avLst/>
          </a:prstGeom>
        </p:spPr>
      </p:pic>
    </p:spTree>
    <p:extLst>
      <p:ext uri="{BB962C8B-B14F-4D97-AF65-F5344CB8AC3E}">
        <p14:creationId xmlns:p14="http://schemas.microsoft.com/office/powerpoint/2010/main" val="38542675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59367AAA-2C1E-4B44-B3D0-AD729E8ABB4D}"/>
              </a:ext>
            </a:extLst>
          </p:cNvPr>
          <p:cNvSpPr/>
          <p:nvPr/>
        </p:nvSpPr>
        <p:spPr>
          <a:xfrm>
            <a:off x="175067" y="699542"/>
            <a:ext cx="8784976" cy="3894208"/>
          </a:xfrm>
          <a:prstGeom prst="rect">
            <a:avLst/>
          </a:prstGeom>
        </p:spPr>
        <p:txBody>
          <a:bodyPr wrap="square">
            <a:spAutoFit/>
          </a:bodyPr>
          <a:lstStyle/>
          <a:p>
            <a:pPr lvl="0">
              <a:lnSpc>
                <a:spcPct val="150000"/>
              </a:lnSpc>
            </a:pPr>
            <a:r>
              <a:rPr lang="zh-CN" altLang="en-US" sz="2800" b="1" dirty="0">
                <a:solidFill>
                  <a:srgbClr val="FF0000"/>
                </a:solidFill>
                <a:latin typeface="仿宋_GB2312" pitchFamily="49" charset="-122"/>
                <a:ea typeface="仿宋_GB2312" pitchFamily="49" charset="-122"/>
                <a:sym typeface="+mn-ea"/>
              </a:rPr>
              <a:t>五、评价程序</a:t>
            </a:r>
            <a:endParaRPr lang="en-US" altLang="zh-CN" sz="2800" b="1" dirty="0">
              <a:solidFill>
                <a:srgbClr val="FF0000"/>
              </a:solidFill>
              <a:latin typeface="仿宋_GB2312" pitchFamily="49" charset="-122"/>
              <a:ea typeface="仿宋_GB2312" pitchFamily="49" charset="-122"/>
              <a:sym typeface="+mn-ea"/>
            </a:endParaRPr>
          </a:p>
          <a:p>
            <a:pPr>
              <a:lnSpc>
                <a:spcPct val="150000"/>
              </a:lnSpc>
            </a:pPr>
            <a:r>
              <a:rPr lang="en-US" altLang="zh-CN" sz="2800" b="1" dirty="0">
                <a:latin typeface="仿宋_GB2312" pitchFamily="49" charset="-122"/>
                <a:ea typeface="仿宋_GB2312" pitchFamily="49" charset="-122"/>
                <a:sym typeface="+mn-ea"/>
              </a:rPr>
              <a:t>4.</a:t>
            </a:r>
            <a:r>
              <a:rPr lang="zh-CN" altLang="en-US" sz="2800" b="1" dirty="0">
                <a:latin typeface="仿宋_GB2312" pitchFamily="49" charset="-122"/>
                <a:ea typeface="仿宋_GB2312" pitchFamily="49" charset="-122"/>
                <a:sym typeface="+mn-ea"/>
              </a:rPr>
              <a:t>评定。中施企协以会议或通讯方式对设计水平指数进行复核确认。</a:t>
            </a:r>
            <a:endParaRPr lang="zh-CN" altLang="en-US" sz="2800" b="1" dirty="0">
              <a:latin typeface="仿宋_GB2312" pitchFamily="49" charset="-122"/>
              <a:ea typeface="仿宋_GB2312" pitchFamily="49" charset="-122"/>
            </a:endParaRPr>
          </a:p>
          <a:p>
            <a:pPr lvl="0">
              <a:lnSpc>
                <a:spcPct val="150000"/>
              </a:lnSpc>
            </a:pPr>
            <a:r>
              <a:rPr lang="en-US" altLang="zh-CN" sz="2800" b="1" dirty="0">
                <a:solidFill>
                  <a:prstClr val="black"/>
                </a:solidFill>
                <a:latin typeface="仿宋_GB2312" pitchFamily="49" charset="-122"/>
                <a:ea typeface="仿宋_GB2312" pitchFamily="49" charset="-122"/>
                <a:sym typeface="+mn-ea"/>
              </a:rPr>
              <a:t>5.</a:t>
            </a:r>
            <a:r>
              <a:rPr lang="zh-CN" altLang="en-US" sz="2800" b="1" dirty="0">
                <a:solidFill>
                  <a:prstClr val="black"/>
                </a:solidFill>
                <a:latin typeface="仿宋_GB2312" pitchFamily="49" charset="-122"/>
                <a:ea typeface="仿宋_GB2312" pitchFamily="49" charset="-122"/>
                <a:sym typeface="+mn-ea"/>
              </a:rPr>
              <a:t>公示。经审定通过的工程建设项目设计水平指数，在中施企协官方网站上进行为期七天的公示，对有异议的项目必要时可组织有关专家到现场核查、复议。</a:t>
            </a:r>
            <a:endParaRPr lang="zh-CN" altLang="en-US" sz="2800" b="1" dirty="0">
              <a:solidFill>
                <a:prstClr val="black"/>
              </a:solidFill>
              <a:latin typeface="仿宋_GB2312" pitchFamily="49" charset="-122"/>
              <a:ea typeface="仿宋_GB2312" pitchFamily="49" charset="-122"/>
            </a:endParaRPr>
          </a:p>
        </p:txBody>
      </p:sp>
      <p:pic>
        <p:nvPicPr>
          <p:cNvPr id="4" name="图片 3" descr="C:\Users\88888\Pictures\图片1.png图片1">
            <a:extLst>
              <a:ext uri="{FF2B5EF4-FFF2-40B4-BE49-F238E27FC236}">
                <a16:creationId xmlns:a16="http://schemas.microsoft.com/office/drawing/2014/main" id="{C8CEC9A6-47EE-4CC0-B761-D960FE812843}"/>
              </a:ext>
            </a:extLst>
          </p:cNvPr>
          <p:cNvPicPr>
            <a:picLocks noChangeAspect="1"/>
          </p:cNvPicPr>
          <p:nvPr/>
        </p:nvPicPr>
        <p:blipFill>
          <a:blip r:embed="rId2"/>
          <a:srcRect/>
          <a:stretch>
            <a:fillRect/>
          </a:stretch>
        </p:blipFill>
        <p:spPr>
          <a:xfrm>
            <a:off x="-12700" y="-11430"/>
            <a:ext cx="9160510" cy="792480"/>
          </a:xfrm>
          <a:prstGeom prst="rect">
            <a:avLst/>
          </a:prstGeom>
        </p:spPr>
      </p:pic>
    </p:spTree>
    <p:extLst>
      <p:ext uri="{BB962C8B-B14F-4D97-AF65-F5344CB8AC3E}">
        <p14:creationId xmlns:p14="http://schemas.microsoft.com/office/powerpoint/2010/main" val="435763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15594" y="904875"/>
            <a:ext cx="8504877" cy="3535070"/>
          </a:xfrm>
          <a:prstGeom prst="rect">
            <a:avLst/>
          </a:prstGeom>
          <a:noFill/>
        </p:spPr>
        <p:txBody>
          <a:bodyPr wrap="square" rtlCol="0">
            <a:spAutoFit/>
          </a:bodyPr>
          <a:lstStyle/>
          <a:p>
            <a:pPr>
              <a:lnSpc>
                <a:spcPct val="150000"/>
              </a:lnSpc>
            </a:pPr>
            <a:r>
              <a:rPr lang="zh-CN" altLang="en-US" sz="2800" b="1" dirty="0">
                <a:solidFill>
                  <a:srgbClr val="FF0000"/>
                </a:solidFill>
                <a:latin typeface="仿宋_GB2312" pitchFamily="49" charset="-122"/>
                <a:ea typeface="仿宋_GB2312" pitchFamily="49" charset="-122"/>
              </a:rPr>
              <a:t>六、工作纪律</a:t>
            </a:r>
            <a:endParaRPr lang="zh-CN" altLang="en-US" sz="2800" dirty="0"/>
          </a:p>
          <a:p>
            <a:pPr algn="l">
              <a:lnSpc>
                <a:spcPct val="150000"/>
              </a:lnSpc>
              <a:buClrTx/>
              <a:buSzTx/>
              <a:buNone/>
            </a:pPr>
            <a:r>
              <a:rPr lang="zh-CN" altLang="en-US" sz="2800" dirty="0"/>
              <a:t>　</a:t>
            </a:r>
            <a:r>
              <a:rPr lang="en-US" altLang="zh-CN" sz="2800" dirty="0"/>
              <a:t>1.</a:t>
            </a:r>
            <a:r>
              <a:rPr lang="zh-CN" altLang="en-US" sz="2400" b="1" noProof="0" dirty="0">
                <a:ln>
                  <a:noFill/>
                </a:ln>
                <a:effectLst/>
                <a:uLnTx/>
                <a:uFillTx/>
                <a:latin typeface="仿宋_GB2312" pitchFamily="49" charset="-122"/>
                <a:ea typeface="仿宋_GB2312" pitchFamily="49" charset="-122"/>
              </a:rPr>
              <a:t>申报单位必须实事求是，不得弄虚作假。评审结果公布后如发现与评定条件不符，将视情节轻重，分别给予降低指数、撤销评价、通报批评、暂停该单位两届申报资格的处理。 </a:t>
            </a: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a:t>
            </a:r>
            <a:r>
              <a:rPr lang="en-US" altLang="zh-CN" sz="2400" b="1" noProof="0" dirty="0">
                <a:ln>
                  <a:noFill/>
                </a:ln>
                <a:effectLst/>
                <a:uLnTx/>
                <a:uFillTx/>
                <a:latin typeface="仿宋_GB2312" pitchFamily="49" charset="-122"/>
                <a:ea typeface="仿宋_GB2312" pitchFamily="49" charset="-122"/>
              </a:rPr>
              <a:t>2.</a:t>
            </a:r>
            <a:r>
              <a:rPr lang="zh-CN" altLang="en-US" sz="2400" b="1" noProof="0" dirty="0">
                <a:ln>
                  <a:noFill/>
                </a:ln>
                <a:effectLst/>
                <a:uLnTx/>
                <a:uFillTx/>
                <a:latin typeface="仿宋_GB2312" pitchFamily="49" charset="-122"/>
                <a:ea typeface="仿宋_GB2312" pitchFamily="49" charset="-122"/>
              </a:rPr>
              <a:t>参加评审的专家要以严肃、认真和高度负责的态度进行评价工作，违反评审纪律的，取消专家资格。</a:t>
            </a:r>
            <a:endParaRPr lang="zh-CN" altLang="en-US" sz="2400" dirty="0"/>
          </a:p>
        </p:txBody>
      </p:sp>
      <p:pic>
        <p:nvPicPr>
          <p:cNvPr id="5" name="图片 4" descr="C:\Users\88888\Pictures\图片1.png图片1"/>
          <p:cNvPicPr>
            <a:picLocks noChangeAspect="1"/>
          </p:cNvPicPr>
          <p:nvPr/>
        </p:nvPicPr>
        <p:blipFill>
          <a:blip r:embed="rId2"/>
          <a:srcRect/>
          <a:stretch>
            <a:fillRect/>
          </a:stretch>
        </p:blipFill>
        <p:spPr>
          <a:xfrm>
            <a:off x="-12700" y="-11430"/>
            <a:ext cx="9160510" cy="79248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16230" y="969645"/>
            <a:ext cx="7936230" cy="2766270"/>
          </a:xfrm>
          <a:prstGeom prst="rect">
            <a:avLst/>
          </a:prstGeom>
          <a:noFill/>
        </p:spPr>
        <p:txBody>
          <a:bodyPr wrap="square" rtlCol="0">
            <a:spAutoFit/>
          </a:bodyPr>
          <a:lstStyle/>
          <a:p>
            <a:r>
              <a:rPr lang="zh-CN" altLang="en-US" sz="2800" b="1" dirty="0">
                <a:solidFill>
                  <a:srgbClr val="FF0000"/>
                </a:solidFill>
                <a:latin typeface="仿宋_GB2312" pitchFamily="49" charset="-122"/>
                <a:ea typeface="仿宋_GB2312" pitchFamily="49" charset="-122"/>
              </a:rPr>
              <a:t>七、附则</a:t>
            </a:r>
            <a:endParaRPr lang="zh-CN" altLang="en-US" sz="2800" dirty="0"/>
          </a:p>
          <a:p>
            <a:pPr algn="l">
              <a:lnSpc>
                <a:spcPct val="150000"/>
              </a:lnSpc>
              <a:buClrTx/>
              <a:buSzTx/>
              <a:buNone/>
            </a:pPr>
            <a:r>
              <a:rPr lang="zh-CN" altLang="en-US" sz="2800" dirty="0"/>
              <a:t>　　</a:t>
            </a:r>
            <a:r>
              <a:rPr lang="zh-CN" altLang="en-US" sz="2800" b="1" noProof="0" dirty="0">
                <a:ln>
                  <a:noFill/>
                </a:ln>
                <a:effectLst/>
                <a:uLnTx/>
                <a:uFillTx/>
                <a:latin typeface="仿宋_GB2312" pitchFamily="49" charset="-122"/>
                <a:ea typeface="仿宋_GB2312" pitchFamily="49" charset="-122"/>
              </a:rPr>
              <a:t>（略）</a:t>
            </a:r>
            <a:endParaRPr lang="zh-CN" altLang="en-US" sz="1800" b="1" noProof="0" dirty="0">
              <a:ln>
                <a:noFill/>
              </a:ln>
              <a:effectLst/>
              <a:uLnTx/>
              <a:uFillTx/>
              <a:latin typeface="仿宋_GB2312" pitchFamily="49" charset="-122"/>
              <a:ea typeface="仿宋_GB2312" pitchFamily="49" charset="-122"/>
            </a:endParaRP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附件：</a:t>
            </a: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1. </a:t>
            </a:r>
            <a:r>
              <a:rPr lang="zh-CN" altLang="en-US" sz="2400" b="1" noProof="0" dirty="0">
                <a:ln>
                  <a:noFill/>
                </a:ln>
                <a:effectLst/>
                <a:uLnTx/>
                <a:uFillTx/>
                <a:latin typeface="仿宋_GB2312" pitchFamily="49" charset="-122"/>
                <a:ea typeface="仿宋_GB2312" pitchFamily="49" charset="-122"/>
                <a:hlinkClick r:id="rId2" action="ppaction://hlinkfile"/>
              </a:rPr>
              <a:t>工程建设项目设计水平评价申报表</a:t>
            </a:r>
            <a:endParaRPr lang="zh-CN" altLang="en-US" sz="2400" b="1" noProof="0" dirty="0">
              <a:ln>
                <a:noFill/>
              </a:ln>
              <a:effectLst/>
              <a:uLnTx/>
              <a:uFillTx/>
              <a:latin typeface="仿宋_GB2312" pitchFamily="49" charset="-122"/>
              <a:ea typeface="仿宋_GB2312" pitchFamily="49" charset="-122"/>
            </a:endParaRP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2. </a:t>
            </a:r>
            <a:r>
              <a:rPr lang="zh-CN" altLang="en-US" sz="2400" b="1" noProof="0" dirty="0">
                <a:ln>
                  <a:noFill/>
                </a:ln>
                <a:effectLst/>
                <a:uLnTx/>
                <a:uFillTx/>
                <a:latin typeface="仿宋_GB2312" pitchFamily="49" charset="-122"/>
                <a:ea typeface="仿宋_GB2312" pitchFamily="49" charset="-122"/>
                <a:hlinkClick r:id="rId3" action="ppaction://hlinkfile"/>
              </a:rPr>
              <a:t>工程建设项目设计水平评价指标</a:t>
            </a:r>
            <a:endParaRPr lang="zh-CN" altLang="en-US" sz="2400" b="1" noProof="0" dirty="0">
              <a:ln>
                <a:noFill/>
              </a:ln>
              <a:effectLst/>
              <a:uLnTx/>
              <a:uFillTx/>
              <a:latin typeface="仿宋_GB2312" pitchFamily="49" charset="-122"/>
              <a:ea typeface="仿宋_GB2312" pitchFamily="49" charset="-122"/>
            </a:endParaRPr>
          </a:p>
        </p:txBody>
      </p:sp>
      <p:pic>
        <p:nvPicPr>
          <p:cNvPr id="5" name="图片 4" descr="C:\Users\88888\Pictures\图片1.png图片1"/>
          <p:cNvPicPr>
            <a:picLocks noChangeAspect="1"/>
          </p:cNvPicPr>
          <p:nvPr/>
        </p:nvPicPr>
        <p:blipFill>
          <a:blip r:embed="rId4"/>
          <a:srcRect/>
          <a:stretch>
            <a:fillRect/>
          </a:stretch>
        </p:blipFill>
        <p:spPr>
          <a:xfrm>
            <a:off x="-12700" y="-11430"/>
            <a:ext cx="9159875" cy="79248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15595" y="995680"/>
            <a:ext cx="7975600" cy="3894208"/>
          </a:xfrm>
          <a:prstGeom prst="rect">
            <a:avLst/>
          </a:prstGeom>
          <a:noFill/>
        </p:spPr>
        <p:txBody>
          <a:bodyPr wrap="square" rtlCol="0">
            <a:spAutoFit/>
          </a:bodyPr>
          <a:lstStyle/>
          <a:p>
            <a:pPr algn="ctr">
              <a:lnSpc>
                <a:spcPct val="150000"/>
              </a:lnSpc>
            </a:pPr>
            <a:r>
              <a:rPr lang="zh-CN" altLang="en-US" sz="2800" b="1" dirty="0">
                <a:solidFill>
                  <a:srgbClr val="FF0000"/>
                </a:solidFill>
                <a:latin typeface="仿宋_GB2312" pitchFamily="49" charset="-122"/>
                <a:ea typeface="仿宋_GB2312" pitchFamily="49" charset="-122"/>
                <a:sym typeface="+mn-ea"/>
              </a:rPr>
              <a:t>附件2. </a:t>
            </a:r>
            <a:r>
              <a:rPr lang="en-US" altLang="zh-CN" sz="2800" b="1" dirty="0">
                <a:solidFill>
                  <a:srgbClr val="FFFF00"/>
                </a:solidFill>
                <a:latin typeface="仿宋_GB2312" pitchFamily="49" charset="-122"/>
                <a:ea typeface="仿宋_GB2312" pitchFamily="49" charset="-122"/>
                <a:sym typeface="+mn-ea"/>
              </a:rPr>
              <a:t>《</a:t>
            </a:r>
            <a:r>
              <a:rPr lang="zh-CN" altLang="en-US" sz="2800" b="1" dirty="0">
                <a:solidFill>
                  <a:srgbClr val="FFFF00"/>
                </a:solidFill>
                <a:latin typeface="仿宋_GB2312" pitchFamily="49" charset="-122"/>
                <a:ea typeface="仿宋_GB2312" pitchFamily="49" charset="-122"/>
                <a:sym typeface="+mn-ea"/>
              </a:rPr>
              <a:t>工程建设项目绿色施工水平评价管理办法</a:t>
            </a:r>
            <a:r>
              <a:rPr lang="en-US" altLang="zh-CN" sz="2800" b="1" dirty="0">
                <a:solidFill>
                  <a:srgbClr val="FFFF00"/>
                </a:solidFill>
                <a:latin typeface="仿宋_GB2312" pitchFamily="49" charset="-122"/>
                <a:ea typeface="仿宋_GB2312" pitchFamily="49" charset="-122"/>
                <a:sym typeface="+mn-ea"/>
              </a:rPr>
              <a:t>》</a:t>
            </a:r>
            <a:r>
              <a:rPr lang="zh-CN" altLang="en-US" sz="2800" b="1" dirty="0">
                <a:solidFill>
                  <a:srgbClr val="FFFF00"/>
                </a:solidFill>
                <a:latin typeface="仿宋_GB2312" pitchFamily="49" charset="-122"/>
                <a:ea typeface="仿宋_GB2312" pitchFamily="49" charset="-122"/>
              </a:rPr>
              <a:t>主要内容：</a:t>
            </a:r>
            <a:endParaRPr lang="zh-CN" altLang="en-US" sz="2800" dirty="0">
              <a:solidFill>
                <a:srgbClr val="FFFF00"/>
              </a:solidFill>
            </a:endParaRPr>
          </a:p>
          <a:p>
            <a:pPr algn="ctr">
              <a:lnSpc>
                <a:spcPct val="150000"/>
              </a:lnSpc>
              <a:buClrTx/>
              <a:buSzTx/>
              <a:buNone/>
            </a:pPr>
            <a:r>
              <a:rPr lang="zh-CN" altLang="en-US" sz="2800" b="1" noProof="0" dirty="0">
                <a:ln>
                  <a:noFill/>
                </a:ln>
                <a:effectLst/>
                <a:uLnTx/>
                <a:uFillTx/>
                <a:latin typeface="仿宋_GB2312" pitchFamily="49" charset="-122"/>
                <a:ea typeface="仿宋_GB2312" pitchFamily="49" charset="-122"/>
              </a:rPr>
              <a:t>一、总则                    二、评价范围          </a:t>
            </a:r>
          </a:p>
          <a:p>
            <a:pPr algn="ctr">
              <a:lnSpc>
                <a:spcPct val="150000"/>
              </a:lnSpc>
              <a:buClrTx/>
              <a:buSzTx/>
              <a:buNone/>
            </a:pPr>
            <a:r>
              <a:rPr lang="zh-CN" altLang="en-US" sz="2800" b="1" noProof="0" dirty="0">
                <a:ln>
                  <a:noFill/>
                </a:ln>
                <a:effectLst/>
                <a:uLnTx/>
                <a:uFillTx/>
                <a:latin typeface="仿宋_GB2312" pitchFamily="49" charset="-122"/>
                <a:ea typeface="仿宋_GB2312" pitchFamily="49" charset="-122"/>
              </a:rPr>
              <a:t>三、申报条件              四、申报要求    </a:t>
            </a:r>
          </a:p>
          <a:p>
            <a:pPr algn="ctr">
              <a:lnSpc>
                <a:spcPct val="150000"/>
              </a:lnSpc>
              <a:buClrTx/>
              <a:buSzTx/>
              <a:buNone/>
            </a:pPr>
            <a:r>
              <a:rPr lang="zh-CN" altLang="en-US" sz="2800" b="1" noProof="0" dirty="0">
                <a:ln>
                  <a:noFill/>
                </a:ln>
                <a:effectLst/>
                <a:uLnTx/>
                <a:uFillTx/>
                <a:latin typeface="仿宋_GB2312" pitchFamily="49" charset="-122"/>
                <a:ea typeface="仿宋_GB2312" pitchFamily="49" charset="-122"/>
              </a:rPr>
              <a:t>五、评价机构和程序    六、工作纪律</a:t>
            </a:r>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rPr>
              <a:t>         七、附则</a:t>
            </a:r>
          </a:p>
        </p:txBody>
      </p:sp>
      <p:pic>
        <p:nvPicPr>
          <p:cNvPr id="5" name="图片 4" descr="C:\Users\88888\Pictures\图片1.png图片1"/>
          <p:cNvPicPr>
            <a:picLocks noChangeAspect="1"/>
          </p:cNvPicPr>
          <p:nvPr/>
        </p:nvPicPr>
        <p:blipFill>
          <a:blip r:embed="rId2"/>
          <a:srcRect/>
          <a:stretch>
            <a:fillRect/>
          </a:stretch>
        </p:blipFill>
        <p:spPr>
          <a:xfrm>
            <a:off x="-12700" y="-11430"/>
            <a:ext cx="9150985" cy="79248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0675" y="699542"/>
            <a:ext cx="8483600" cy="4089709"/>
          </a:xfrm>
          <a:prstGeom prst="rect">
            <a:avLst/>
          </a:prstGeom>
          <a:noFill/>
        </p:spPr>
        <p:txBody>
          <a:bodyPr wrap="square" rtlCol="0">
            <a:spAutoFit/>
          </a:bodyPr>
          <a:lstStyle/>
          <a:p>
            <a:pPr>
              <a:lnSpc>
                <a:spcPct val="150000"/>
              </a:lnSpc>
            </a:pPr>
            <a:r>
              <a:rPr lang="zh-CN" altLang="en-US" sz="2800" b="1" dirty="0">
                <a:solidFill>
                  <a:srgbClr val="FF0000"/>
                </a:solidFill>
                <a:latin typeface="仿宋_GB2312" pitchFamily="49" charset="-122"/>
                <a:ea typeface="仿宋_GB2312" pitchFamily="49" charset="-122"/>
              </a:rPr>
              <a:t>一、总则</a:t>
            </a:r>
            <a:endParaRPr lang="zh-CN" altLang="en-US" sz="2800" dirty="0"/>
          </a:p>
          <a:p>
            <a:pPr algn="l">
              <a:lnSpc>
                <a:spcPct val="150000"/>
              </a:lnSpc>
              <a:buClrTx/>
              <a:buSzTx/>
              <a:buNone/>
            </a:pPr>
            <a:r>
              <a:rPr lang="en-US" altLang="zh-CN" sz="2800" b="1" noProof="0" dirty="0">
                <a:ln>
                  <a:noFill/>
                </a:ln>
                <a:effectLst/>
                <a:uLnTx/>
                <a:uFillTx/>
                <a:latin typeface="仿宋_GB2312" pitchFamily="49" charset="-122"/>
                <a:ea typeface="仿宋_GB2312" pitchFamily="49" charset="-122"/>
              </a:rPr>
              <a:t>  </a:t>
            </a:r>
            <a:r>
              <a:rPr lang="en-US" altLang="zh-CN" sz="2400" b="1" noProof="0" dirty="0">
                <a:ln>
                  <a:noFill/>
                </a:ln>
                <a:effectLst/>
                <a:uLnTx/>
                <a:uFillTx/>
                <a:latin typeface="仿宋_GB2312" pitchFamily="49" charset="-122"/>
                <a:ea typeface="仿宋_GB2312" pitchFamily="49" charset="-122"/>
              </a:rPr>
              <a:t>1.</a:t>
            </a:r>
            <a:r>
              <a:rPr lang="zh-CN" altLang="en-US" sz="2400" b="1" noProof="0" dirty="0">
                <a:ln>
                  <a:noFill/>
                </a:ln>
                <a:effectLst/>
                <a:uLnTx/>
                <a:uFillTx/>
                <a:latin typeface="仿宋_GB2312" pitchFamily="49" charset="-122"/>
                <a:ea typeface="仿宋_GB2312" pitchFamily="49" charset="-122"/>
              </a:rPr>
              <a:t>根据《绿色建造水平评价管理办法》，制定。</a:t>
            </a:r>
          </a:p>
          <a:p>
            <a:pPr>
              <a:lnSpc>
                <a:spcPct val="150000"/>
              </a:lnSpc>
            </a:pPr>
            <a:r>
              <a:rPr lang="zh-CN" altLang="en-US" sz="2400" b="1" noProof="0" dirty="0">
                <a:ln>
                  <a:noFill/>
                </a:ln>
                <a:effectLst/>
                <a:uLnTx/>
                <a:uFillTx/>
                <a:latin typeface="仿宋_GB2312" pitchFamily="49" charset="-122"/>
                <a:ea typeface="仿宋_GB2312" pitchFamily="49" charset="-122"/>
              </a:rPr>
              <a:t>  </a:t>
            </a:r>
            <a:r>
              <a:rPr lang="en-US" altLang="zh-CN" sz="2400" b="1" noProof="0" dirty="0">
                <a:ln>
                  <a:noFill/>
                </a:ln>
                <a:effectLst/>
                <a:uLnTx/>
                <a:uFillTx/>
                <a:latin typeface="仿宋_GB2312" pitchFamily="49" charset="-122"/>
                <a:ea typeface="仿宋_GB2312" pitchFamily="49" charset="-122"/>
              </a:rPr>
              <a:t>2.</a:t>
            </a:r>
            <a:r>
              <a:rPr lang="zh-CN" altLang="en-US" sz="2400" b="1" noProof="0" dirty="0">
                <a:ln>
                  <a:noFill/>
                </a:ln>
                <a:effectLst/>
                <a:uLnTx/>
                <a:uFillTx/>
                <a:latin typeface="仿宋_GB2312" pitchFamily="49" charset="-122"/>
                <a:ea typeface="仿宋_GB2312" pitchFamily="49" charset="-122"/>
              </a:rPr>
              <a:t> 第二条　凡具有政府主管部门确认相应资质的工程建设单位的工程建设项目，均可依据本办法申请</a:t>
            </a:r>
            <a:r>
              <a:rPr lang="zh-CN" altLang="en-US" sz="2400" b="1" dirty="0">
                <a:solidFill>
                  <a:prstClr val="black"/>
                </a:solidFill>
                <a:latin typeface="仿宋_GB2312" pitchFamily="49" charset="-122"/>
                <a:ea typeface="仿宋_GB2312" pitchFamily="49" charset="-122"/>
              </a:rPr>
              <a:t>工程建设项目</a:t>
            </a:r>
            <a:r>
              <a:rPr lang="zh-CN" altLang="en-US" sz="2400" b="1" noProof="0" dirty="0">
                <a:ln>
                  <a:noFill/>
                </a:ln>
                <a:effectLst/>
                <a:uLnTx/>
                <a:uFillTx/>
                <a:latin typeface="仿宋_GB2312" pitchFamily="49" charset="-122"/>
                <a:ea typeface="仿宋_GB2312" pitchFamily="49" charset="-122"/>
              </a:rPr>
              <a:t>绿色施工水平评价。</a:t>
            </a:r>
            <a:endParaRPr lang="en-US" altLang="zh-CN" sz="2400" b="1" noProof="0" dirty="0">
              <a:ln>
                <a:noFill/>
              </a:ln>
              <a:effectLst/>
              <a:uLnTx/>
              <a:uFillTx/>
              <a:latin typeface="仿宋_GB2312" pitchFamily="49" charset="-122"/>
              <a:ea typeface="仿宋_GB2312" pitchFamily="49" charset="-122"/>
            </a:endParaRPr>
          </a:p>
          <a:p>
            <a:pPr>
              <a:lnSpc>
                <a:spcPct val="150000"/>
              </a:lnSpc>
            </a:pPr>
            <a:r>
              <a:rPr lang="en-US" altLang="zh-CN" sz="2400" b="1" dirty="0">
                <a:solidFill>
                  <a:prstClr val="black"/>
                </a:solidFill>
                <a:latin typeface="仿宋_GB2312" pitchFamily="49" charset="-122"/>
                <a:ea typeface="仿宋_GB2312" pitchFamily="49" charset="-122"/>
              </a:rPr>
              <a:t>  3.</a:t>
            </a:r>
            <a:r>
              <a:rPr lang="zh-CN" altLang="en-US" sz="2400" b="1" dirty="0">
                <a:solidFill>
                  <a:prstClr val="black"/>
                </a:solidFill>
                <a:latin typeface="仿宋_GB2312" pitchFamily="49" charset="-122"/>
                <a:ea typeface="仿宋_GB2312" pitchFamily="49" charset="-122"/>
              </a:rPr>
              <a:t>工程建设项目绿色施工水平评价工作由中施企协负责，绿委会组织实施</a:t>
            </a:r>
            <a:r>
              <a:rPr lang="zh-CN" altLang="en-US" sz="2400" b="1" noProof="0" dirty="0">
                <a:ln>
                  <a:noFill/>
                </a:ln>
                <a:effectLst/>
                <a:uLnTx/>
                <a:uFillTx/>
                <a:latin typeface="仿宋_GB2312" pitchFamily="49" charset="-122"/>
                <a:ea typeface="仿宋_GB2312" pitchFamily="49" charset="-122"/>
              </a:rPr>
              <a:t>。   </a:t>
            </a:r>
          </a:p>
        </p:txBody>
      </p:sp>
      <p:pic>
        <p:nvPicPr>
          <p:cNvPr id="5" name="图片 4" descr="C:\Users\88888\Pictures\图片1.png图片1"/>
          <p:cNvPicPr>
            <a:picLocks noChangeAspect="1"/>
          </p:cNvPicPr>
          <p:nvPr/>
        </p:nvPicPr>
        <p:blipFill>
          <a:blip r:embed="rId2"/>
          <a:srcRect/>
          <a:stretch>
            <a:fillRect/>
          </a:stretch>
        </p:blipFill>
        <p:spPr>
          <a:xfrm>
            <a:off x="-12700" y="-11430"/>
            <a:ext cx="9150350" cy="79248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09562" y="1131590"/>
            <a:ext cx="8524875" cy="2386102"/>
          </a:xfrm>
          <a:prstGeom prst="rect">
            <a:avLst/>
          </a:prstGeom>
          <a:noFill/>
        </p:spPr>
        <p:txBody>
          <a:bodyPr wrap="square" rtlCol="0">
            <a:spAutoFit/>
          </a:bodyPr>
          <a:lstStyle/>
          <a:p>
            <a:r>
              <a:rPr lang="zh-CN" altLang="en-US" sz="2800" b="1" dirty="0">
                <a:solidFill>
                  <a:srgbClr val="FF0000"/>
                </a:solidFill>
                <a:latin typeface="仿宋_GB2312" pitchFamily="49" charset="-122"/>
                <a:ea typeface="仿宋_GB2312" pitchFamily="49" charset="-122"/>
              </a:rPr>
              <a:t>二、评价范围</a:t>
            </a:r>
            <a:endParaRPr lang="zh-CN" altLang="en-US" sz="2800" dirty="0"/>
          </a:p>
          <a:p>
            <a:pPr indent="457200" algn="l">
              <a:lnSpc>
                <a:spcPct val="150000"/>
              </a:lnSpc>
              <a:buClrTx/>
              <a:buSzTx/>
              <a:buNone/>
            </a:pPr>
            <a:r>
              <a:rPr lang="zh-CN" altLang="en-US" sz="2800" b="1" noProof="0" dirty="0">
                <a:ln>
                  <a:noFill/>
                </a:ln>
                <a:effectLst/>
                <a:uLnTx/>
                <a:uFillTx/>
                <a:latin typeface="仿宋_GB2312" pitchFamily="49" charset="-122"/>
                <a:ea typeface="仿宋_GB2312" pitchFamily="49" charset="-122"/>
              </a:rPr>
              <a:t>（一）</a:t>
            </a:r>
            <a:r>
              <a:rPr lang="zh-CN" altLang="en-US" sz="2800" b="1" noProof="0" dirty="0">
                <a:ln>
                  <a:noFill/>
                </a:ln>
                <a:solidFill>
                  <a:srgbClr val="FF0000"/>
                </a:solidFill>
                <a:effectLst/>
                <a:uLnTx/>
                <a:uFillTx/>
                <a:latin typeface="仿宋_GB2312" pitchFamily="49" charset="-122"/>
                <a:ea typeface="仿宋_GB2312" pitchFamily="49" charset="-122"/>
              </a:rPr>
              <a:t>工业建设工程；</a:t>
            </a:r>
            <a:r>
              <a:rPr lang="zh-CN" altLang="en-US" sz="2800" b="1" noProof="0" dirty="0">
                <a:ln>
                  <a:noFill/>
                </a:ln>
                <a:effectLst/>
                <a:uLnTx/>
                <a:uFillTx/>
                <a:latin typeface="仿宋_GB2312" pitchFamily="49" charset="-122"/>
                <a:ea typeface="仿宋_GB2312" pitchFamily="49" charset="-122"/>
              </a:rPr>
              <a:t>（二）交通工程；</a:t>
            </a:r>
            <a:endParaRPr lang="en-US" altLang="zh-CN" sz="28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zh-CN" altLang="en-US" sz="2800" b="1" noProof="0" dirty="0">
                <a:ln>
                  <a:noFill/>
                </a:ln>
                <a:effectLst/>
                <a:uLnTx/>
                <a:uFillTx/>
                <a:latin typeface="仿宋_GB2312" pitchFamily="49" charset="-122"/>
                <a:ea typeface="仿宋_GB2312" pitchFamily="49" charset="-122"/>
              </a:rPr>
              <a:t>（三）水利工程； （四）通信工程；</a:t>
            </a:r>
            <a:endParaRPr lang="en-US" altLang="zh-CN" sz="28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zh-CN" altLang="en-US" sz="2800" b="1" noProof="0" dirty="0">
                <a:ln>
                  <a:noFill/>
                </a:ln>
                <a:effectLst/>
                <a:uLnTx/>
                <a:uFillTx/>
                <a:latin typeface="仿宋_GB2312" pitchFamily="49" charset="-122"/>
                <a:ea typeface="仿宋_GB2312" pitchFamily="49" charset="-122"/>
              </a:rPr>
              <a:t>（五）市政园林工程；（六）建筑工程。</a:t>
            </a:r>
          </a:p>
        </p:txBody>
      </p:sp>
      <p:pic>
        <p:nvPicPr>
          <p:cNvPr id="5" name="图片 4" descr="C:\Users\88888\Pictures\图片1.png图片1"/>
          <p:cNvPicPr>
            <a:picLocks noChangeAspect="1"/>
          </p:cNvPicPr>
          <p:nvPr/>
        </p:nvPicPr>
        <p:blipFill>
          <a:blip r:embed="rId2"/>
          <a:srcRect/>
          <a:stretch>
            <a:fillRect/>
          </a:stretch>
        </p:blipFill>
        <p:spPr>
          <a:xfrm>
            <a:off x="-12700" y="-11430"/>
            <a:ext cx="9160510" cy="79248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D6945C22-D75C-456A-86FC-BB4804F4B701}"/>
              </a:ext>
            </a:extLst>
          </p:cNvPr>
          <p:cNvSpPr/>
          <p:nvPr/>
        </p:nvSpPr>
        <p:spPr>
          <a:xfrm>
            <a:off x="611560" y="915566"/>
            <a:ext cx="8136904" cy="3893502"/>
          </a:xfrm>
          <a:prstGeom prst="rect">
            <a:avLst/>
          </a:prstGeom>
        </p:spPr>
        <p:txBody>
          <a:bodyPr wrap="square">
            <a:spAutoFit/>
          </a:bodyPr>
          <a:lstStyle/>
          <a:p>
            <a:pPr indent="457200">
              <a:lnSpc>
                <a:spcPct val="150000"/>
              </a:lnSpc>
            </a:pPr>
            <a:r>
              <a:rPr lang="zh-CN" altLang="en-US" sz="2800" b="1" dirty="0">
                <a:solidFill>
                  <a:srgbClr val="FF0000"/>
                </a:solidFill>
                <a:latin typeface="仿宋_GB2312" pitchFamily="49" charset="-122"/>
                <a:ea typeface="仿宋_GB2312" pitchFamily="49" charset="-122"/>
              </a:rPr>
              <a:t>二、评价范围</a:t>
            </a:r>
            <a:endParaRPr lang="en-US" altLang="zh-CN" sz="2800" b="1" dirty="0">
              <a:solidFill>
                <a:prstClr val="black"/>
              </a:solidFill>
              <a:latin typeface="仿宋_GB2312" pitchFamily="49" charset="-122"/>
              <a:ea typeface="仿宋_GB2312" pitchFamily="49" charset="-122"/>
              <a:sym typeface="+mn-ea"/>
            </a:endParaRPr>
          </a:p>
          <a:p>
            <a:pPr marL="457200" lvl="0" indent="-457200">
              <a:lnSpc>
                <a:spcPct val="150000"/>
              </a:lnSpc>
              <a:buFont typeface="Wingdings" panose="05000000000000000000" pitchFamily="2" charset="2"/>
              <a:buChar char="l"/>
            </a:pPr>
            <a:r>
              <a:rPr lang="zh-CN" altLang="en-US" sz="2800" b="1" dirty="0">
                <a:solidFill>
                  <a:prstClr val="black"/>
                </a:solidFill>
                <a:latin typeface="仿宋_GB2312" pitchFamily="49" charset="-122"/>
                <a:ea typeface="仿宋_GB2312" pitchFamily="49" charset="-122"/>
                <a:sym typeface="+mn-ea"/>
              </a:rPr>
              <a:t>下列工程不列入评选范围：</a:t>
            </a:r>
            <a:endParaRPr lang="zh-CN" altLang="en-US" sz="2800" b="1" dirty="0">
              <a:solidFill>
                <a:prstClr val="black"/>
              </a:solidFill>
              <a:latin typeface="仿宋_GB2312" pitchFamily="49" charset="-122"/>
              <a:ea typeface="仿宋_GB2312" pitchFamily="49" charset="-122"/>
            </a:endParaRPr>
          </a:p>
          <a:p>
            <a:pPr lvl="0" indent="457200">
              <a:lnSpc>
                <a:spcPct val="150000"/>
              </a:lnSpc>
            </a:pPr>
            <a:r>
              <a:rPr lang="en-US" altLang="zh-CN" sz="2800" b="1" dirty="0">
                <a:solidFill>
                  <a:prstClr val="black"/>
                </a:solidFill>
                <a:latin typeface="仿宋_GB2312" pitchFamily="49" charset="-122"/>
                <a:ea typeface="仿宋_GB2312" pitchFamily="49" charset="-122"/>
                <a:sym typeface="+mn-ea"/>
              </a:rPr>
              <a:t>1.</a:t>
            </a:r>
            <a:r>
              <a:rPr lang="zh-CN" altLang="en-US" sz="2800" b="1" dirty="0">
                <a:solidFill>
                  <a:prstClr val="black"/>
                </a:solidFill>
                <a:latin typeface="仿宋_GB2312" pitchFamily="49" charset="-122"/>
                <a:ea typeface="仿宋_GB2312" pitchFamily="49" charset="-122"/>
                <a:sym typeface="+mn-ea"/>
              </a:rPr>
              <a:t>由于设计、施工等原因而存在质量、安全隐患、功能性缺陷的工程；</a:t>
            </a:r>
            <a:endParaRPr lang="zh-CN" altLang="en-US" sz="2800" b="1" dirty="0">
              <a:solidFill>
                <a:prstClr val="black"/>
              </a:solidFill>
              <a:latin typeface="仿宋_GB2312" pitchFamily="49" charset="-122"/>
              <a:ea typeface="仿宋_GB2312" pitchFamily="49" charset="-122"/>
            </a:endParaRPr>
          </a:p>
          <a:p>
            <a:pPr lvl="0" indent="457200">
              <a:lnSpc>
                <a:spcPct val="150000"/>
              </a:lnSpc>
            </a:pPr>
            <a:r>
              <a:rPr lang="en-US" altLang="zh-CN" sz="2800" b="1" dirty="0">
                <a:solidFill>
                  <a:prstClr val="black"/>
                </a:solidFill>
                <a:latin typeface="仿宋_GB2312" pitchFamily="49" charset="-122"/>
                <a:ea typeface="仿宋_GB2312" pitchFamily="49" charset="-122"/>
                <a:sym typeface="+mn-ea"/>
              </a:rPr>
              <a:t>2.</a:t>
            </a:r>
            <a:r>
              <a:rPr lang="zh-CN" altLang="en-US" sz="2800" b="1" dirty="0">
                <a:solidFill>
                  <a:prstClr val="black"/>
                </a:solidFill>
                <a:latin typeface="仿宋_GB2312" pitchFamily="49" charset="-122"/>
                <a:ea typeface="仿宋_GB2312" pitchFamily="49" charset="-122"/>
                <a:sym typeface="+mn-ea"/>
              </a:rPr>
              <a:t>工程建设过程中发生过一般及以上质量事故、一般及以上安全事故和环境污染事故的工程。</a:t>
            </a:r>
            <a:endParaRPr lang="zh-CN" altLang="en-US" sz="2800" dirty="0">
              <a:solidFill>
                <a:prstClr val="black"/>
              </a:solidFill>
            </a:endParaRPr>
          </a:p>
        </p:txBody>
      </p:sp>
      <p:pic>
        <p:nvPicPr>
          <p:cNvPr id="4" name="图片 3" descr="C:\Users\88888\Pictures\图片1.png图片1">
            <a:extLst>
              <a:ext uri="{FF2B5EF4-FFF2-40B4-BE49-F238E27FC236}">
                <a16:creationId xmlns:a16="http://schemas.microsoft.com/office/drawing/2014/main" id="{46D5E888-A094-4B2F-A054-BD89BB42454B}"/>
              </a:ext>
            </a:extLst>
          </p:cNvPr>
          <p:cNvPicPr>
            <a:picLocks noChangeAspect="1"/>
          </p:cNvPicPr>
          <p:nvPr/>
        </p:nvPicPr>
        <p:blipFill>
          <a:blip r:embed="rId2"/>
          <a:srcRect/>
          <a:stretch>
            <a:fillRect/>
          </a:stretch>
        </p:blipFill>
        <p:spPr>
          <a:xfrm>
            <a:off x="-12700" y="-11430"/>
            <a:ext cx="9150350" cy="792480"/>
          </a:xfrm>
          <a:prstGeom prst="rect">
            <a:avLst/>
          </a:prstGeom>
        </p:spPr>
      </p:pic>
    </p:spTree>
    <p:extLst>
      <p:ext uri="{BB962C8B-B14F-4D97-AF65-F5344CB8AC3E}">
        <p14:creationId xmlns:p14="http://schemas.microsoft.com/office/powerpoint/2010/main" val="10184857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1520" y="843558"/>
            <a:ext cx="8712968" cy="3781933"/>
          </a:xfrm>
          <a:prstGeom prst="rect">
            <a:avLst/>
          </a:prstGeom>
          <a:noFill/>
        </p:spPr>
        <p:txBody>
          <a:bodyPr wrap="square" rtlCol="0">
            <a:spAutoFit/>
          </a:bodyPr>
          <a:lstStyle/>
          <a:p>
            <a:r>
              <a:rPr lang="zh-CN" altLang="en-US" sz="2800" b="1" dirty="0">
                <a:solidFill>
                  <a:srgbClr val="FF0000"/>
                </a:solidFill>
                <a:latin typeface="仿宋_GB2312" pitchFamily="49" charset="-122"/>
                <a:ea typeface="仿宋_GB2312" pitchFamily="49" charset="-122"/>
              </a:rPr>
              <a:t>三、申报条件</a:t>
            </a:r>
            <a:endParaRPr lang="zh-CN" altLang="en-US" sz="2800" dirty="0"/>
          </a:p>
          <a:p>
            <a:pPr indent="457200" algn="l">
              <a:lnSpc>
                <a:spcPct val="150000"/>
              </a:lnSpc>
              <a:buClrTx/>
              <a:buSzTx/>
              <a:buNone/>
            </a:pPr>
            <a:r>
              <a:rPr lang="en-US" altLang="zh-CN" sz="2400" b="1" noProof="0" dirty="0">
                <a:ln>
                  <a:noFill/>
                </a:ln>
                <a:effectLst/>
                <a:uLnTx/>
                <a:uFillTx/>
                <a:latin typeface="仿宋_GB2312" pitchFamily="49" charset="-122"/>
                <a:ea typeface="仿宋_GB2312" pitchFamily="49" charset="-122"/>
              </a:rPr>
              <a:t>1.</a:t>
            </a:r>
            <a:r>
              <a:rPr lang="zh-CN" altLang="en-US" sz="2400" b="1" noProof="0" dirty="0">
                <a:ln>
                  <a:noFill/>
                </a:ln>
                <a:effectLst/>
                <a:uLnTx/>
                <a:uFillTx/>
                <a:latin typeface="仿宋_GB2312" pitchFamily="49" charset="-122"/>
                <a:ea typeface="仿宋_GB2312" pitchFamily="49" charset="-122"/>
              </a:rPr>
              <a:t>应符合国家倡导的建设生态文明、推进绿色发展的政策法规要求；</a:t>
            </a:r>
          </a:p>
          <a:p>
            <a:pPr lvl="0" indent="457200">
              <a:lnSpc>
                <a:spcPct val="150000"/>
              </a:lnSpc>
            </a:pPr>
            <a:r>
              <a:rPr lang="en-US" altLang="zh-CN" sz="2400" b="1" noProof="0" dirty="0">
                <a:ln>
                  <a:noFill/>
                </a:ln>
                <a:effectLst/>
                <a:uLnTx/>
                <a:uFillTx/>
                <a:latin typeface="仿宋_GB2312" pitchFamily="49" charset="-122"/>
                <a:ea typeface="仿宋_GB2312" pitchFamily="49" charset="-122"/>
              </a:rPr>
              <a:t>2.</a:t>
            </a:r>
            <a:r>
              <a:rPr lang="zh-CN" altLang="en-US" sz="2400" b="1" noProof="0" dirty="0">
                <a:ln>
                  <a:noFill/>
                </a:ln>
                <a:effectLst/>
                <a:uLnTx/>
                <a:uFillTx/>
                <a:latin typeface="仿宋_GB2312" pitchFamily="49" charset="-122"/>
                <a:ea typeface="仿宋_GB2312" pitchFamily="49" charset="-122"/>
              </a:rPr>
              <a:t>建设程序合法合规，建设手续齐全；</a:t>
            </a:r>
            <a:endParaRPr lang="en-US" altLang="zh-CN" sz="2400" b="1" noProof="0" dirty="0">
              <a:ln>
                <a:noFill/>
              </a:ln>
              <a:effectLst/>
              <a:uLnTx/>
              <a:uFillTx/>
              <a:latin typeface="仿宋_GB2312" pitchFamily="49" charset="-122"/>
              <a:ea typeface="仿宋_GB2312" pitchFamily="49" charset="-122"/>
            </a:endParaRPr>
          </a:p>
          <a:p>
            <a:pPr lvl="0" indent="457200">
              <a:lnSpc>
                <a:spcPct val="150000"/>
              </a:lnSpc>
            </a:pPr>
            <a:r>
              <a:rPr lang="en-US" altLang="zh-CN" sz="2400" b="1" dirty="0">
                <a:solidFill>
                  <a:prstClr val="black"/>
                </a:solidFill>
                <a:latin typeface="仿宋_GB2312" pitchFamily="49" charset="-122"/>
                <a:ea typeface="仿宋_GB2312" pitchFamily="49" charset="-122"/>
              </a:rPr>
              <a:t>3.</a:t>
            </a:r>
            <a:r>
              <a:rPr lang="zh-CN" altLang="en-US" sz="2400" b="1" dirty="0">
                <a:solidFill>
                  <a:prstClr val="black"/>
                </a:solidFill>
                <a:latin typeface="仿宋_GB2312" pitchFamily="49" charset="-122"/>
                <a:ea typeface="仿宋_GB2312" pitchFamily="49" charset="-122"/>
              </a:rPr>
              <a:t>具有工程绿色建造实施规划方案，目标明确，计划合理；</a:t>
            </a:r>
          </a:p>
          <a:p>
            <a:pPr lvl="0" indent="457200">
              <a:lnSpc>
                <a:spcPct val="150000"/>
              </a:lnSpc>
            </a:pPr>
            <a:r>
              <a:rPr lang="en-US" altLang="zh-CN" sz="2400" b="1" dirty="0">
                <a:solidFill>
                  <a:prstClr val="black"/>
                </a:solidFill>
                <a:latin typeface="仿宋_GB2312" pitchFamily="49" charset="-122"/>
                <a:ea typeface="仿宋_GB2312" pitchFamily="49" charset="-122"/>
              </a:rPr>
              <a:t>4.</a:t>
            </a:r>
            <a:r>
              <a:rPr lang="zh-CN" altLang="en-US" sz="2400" b="1" dirty="0">
                <a:solidFill>
                  <a:prstClr val="black"/>
                </a:solidFill>
                <a:latin typeface="仿宋_GB2312" pitchFamily="49" charset="-122"/>
                <a:ea typeface="仿宋_GB2312" pitchFamily="49" charset="-122"/>
              </a:rPr>
              <a:t>满足节能、节地、节材、节水、环境保护等国家与行业的相关要求。</a:t>
            </a:r>
          </a:p>
        </p:txBody>
      </p:sp>
      <p:pic>
        <p:nvPicPr>
          <p:cNvPr id="5" name="图片 4" descr="C:\Users\88888\Pictures\图片1.png图片1"/>
          <p:cNvPicPr>
            <a:picLocks noChangeAspect="1"/>
          </p:cNvPicPr>
          <p:nvPr/>
        </p:nvPicPr>
        <p:blipFill>
          <a:blip r:embed="rId2"/>
          <a:srcRect/>
          <a:stretch>
            <a:fillRect/>
          </a:stretch>
        </p:blipFill>
        <p:spPr>
          <a:xfrm>
            <a:off x="-12700" y="-11430"/>
            <a:ext cx="9151620" cy="7924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F1F6D29F-08AA-4F5C-93F0-9FE2D47A6AC9}"/>
              </a:ext>
            </a:extLst>
          </p:cNvPr>
          <p:cNvSpPr/>
          <p:nvPr/>
        </p:nvSpPr>
        <p:spPr>
          <a:xfrm>
            <a:off x="755576" y="3233845"/>
            <a:ext cx="7316862" cy="1147558"/>
          </a:xfrm>
          <a:prstGeom prst="rect">
            <a:avLst/>
          </a:prstGeom>
        </p:spPr>
        <p:txBody>
          <a:bodyPr wrap="square">
            <a:spAutoFit/>
          </a:bodyPr>
          <a:lstStyle/>
          <a:p>
            <a:pPr marL="257175" indent="-257175">
              <a:lnSpc>
                <a:spcPct val="150000"/>
              </a:lnSpc>
              <a:buClr>
                <a:srgbClr val="FF0000"/>
              </a:buClr>
              <a:buFont typeface="Wingdings" panose="05000000000000000000" pitchFamily="2" charset="2"/>
              <a:buChar char="n"/>
              <a:defRPr/>
            </a:pPr>
            <a:r>
              <a:rPr lang="zh-CN" altLang="en-US" sz="2400" b="1" dirty="0">
                <a:latin typeface="+mn-ea"/>
                <a:ea typeface="+mn-ea"/>
                <a:sym typeface="华文中宋" panose="02010600040101010101" pitchFamily="2" charset="-122"/>
              </a:rPr>
              <a:t>从广义上理解：</a:t>
            </a:r>
            <a:endParaRPr lang="en-US" altLang="zh-CN" sz="2400" b="1" dirty="0">
              <a:latin typeface="+mn-ea"/>
              <a:ea typeface="+mn-ea"/>
              <a:sym typeface="华文中宋" panose="02010600040101010101" pitchFamily="2" charset="-122"/>
            </a:endParaRPr>
          </a:p>
          <a:p>
            <a:pPr>
              <a:lnSpc>
                <a:spcPct val="150000"/>
              </a:lnSpc>
              <a:defRPr/>
            </a:pPr>
            <a:r>
              <a:rPr lang="zh-CN" altLang="zh-CN" sz="2400" dirty="0">
                <a:latin typeface="+mn-ea"/>
                <a:ea typeface="+mn-ea"/>
              </a:rPr>
              <a:t>装配式建筑是指用</a:t>
            </a:r>
            <a:r>
              <a:rPr lang="zh-CN" altLang="en-US" sz="2400" b="1" dirty="0">
                <a:latin typeface="+mn-ea"/>
                <a:ea typeface="+mn-ea"/>
              </a:rPr>
              <a:t>新型工业化的建造方式</a:t>
            </a:r>
            <a:r>
              <a:rPr lang="zh-CN" altLang="en-US" sz="2400" dirty="0">
                <a:latin typeface="+mn-ea"/>
                <a:ea typeface="+mn-ea"/>
              </a:rPr>
              <a:t>建造的建筑</a:t>
            </a:r>
            <a:r>
              <a:rPr lang="zh-CN" altLang="zh-CN" sz="2400" dirty="0">
                <a:latin typeface="+mn-ea"/>
                <a:ea typeface="+mn-ea"/>
              </a:rPr>
              <a:t>。</a:t>
            </a:r>
            <a:endParaRPr lang="zh-CN" altLang="en-US" sz="2400" dirty="0">
              <a:latin typeface="+mn-ea"/>
              <a:ea typeface="+mn-ea"/>
            </a:endParaRPr>
          </a:p>
        </p:txBody>
      </p:sp>
      <p:sp>
        <p:nvSpPr>
          <p:cNvPr id="5" name="矩形 4">
            <a:extLst>
              <a:ext uri="{FF2B5EF4-FFF2-40B4-BE49-F238E27FC236}">
                <a16:creationId xmlns:a16="http://schemas.microsoft.com/office/drawing/2014/main" id="{536E0DB3-D6B3-4DB4-AB22-7EEF8E020D43}"/>
              </a:ext>
            </a:extLst>
          </p:cNvPr>
          <p:cNvSpPr/>
          <p:nvPr/>
        </p:nvSpPr>
        <p:spPr>
          <a:xfrm>
            <a:off x="755576" y="1997971"/>
            <a:ext cx="7920880" cy="1147558"/>
          </a:xfrm>
          <a:prstGeom prst="rect">
            <a:avLst/>
          </a:prstGeom>
        </p:spPr>
        <p:txBody>
          <a:bodyPr wrap="square">
            <a:spAutoFit/>
          </a:bodyPr>
          <a:lstStyle/>
          <a:p>
            <a:pPr marL="257175" indent="-257175">
              <a:lnSpc>
                <a:spcPct val="150000"/>
              </a:lnSpc>
              <a:buClr>
                <a:srgbClr val="FF0000"/>
              </a:buClr>
              <a:buFont typeface="Wingdings" panose="05000000000000000000" pitchFamily="2" charset="2"/>
              <a:buChar char="n"/>
              <a:defRPr/>
            </a:pPr>
            <a:r>
              <a:rPr lang="zh-CN" altLang="en-US" sz="2400" b="1" dirty="0">
                <a:latin typeface="+mn-ea"/>
                <a:ea typeface="+mn-ea"/>
                <a:sym typeface="华文中宋" panose="02010600040101010101" pitchFamily="2" charset="-122"/>
              </a:rPr>
              <a:t>从狭义上理解：</a:t>
            </a:r>
            <a:endParaRPr lang="en-US" altLang="zh-CN" sz="2400" b="1" dirty="0">
              <a:latin typeface="+mn-ea"/>
              <a:ea typeface="+mn-ea"/>
              <a:sym typeface="华文中宋" panose="02010600040101010101" pitchFamily="2" charset="-122"/>
            </a:endParaRPr>
          </a:p>
          <a:p>
            <a:pPr>
              <a:lnSpc>
                <a:spcPct val="150000"/>
              </a:lnSpc>
              <a:defRPr/>
            </a:pPr>
            <a:r>
              <a:rPr lang="zh-CN" altLang="zh-CN" sz="2400" dirty="0">
                <a:latin typeface="+mn-ea"/>
                <a:ea typeface="+mn-ea"/>
              </a:rPr>
              <a:t>装配式建筑是指</a:t>
            </a:r>
            <a:r>
              <a:rPr lang="zh-CN" altLang="en-US" sz="2400" dirty="0">
                <a:latin typeface="+mn-ea"/>
                <a:ea typeface="+mn-ea"/>
              </a:rPr>
              <a:t>由</a:t>
            </a:r>
            <a:r>
              <a:rPr lang="zh-CN" altLang="zh-CN" sz="2400" dirty="0">
                <a:latin typeface="+mn-ea"/>
                <a:ea typeface="+mn-ea"/>
              </a:rPr>
              <a:t>预制部品部件在工地装配而成的建筑。</a:t>
            </a:r>
            <a:endParaRPr lang="zh-CN" altLang="en-US" sz="2400" dirty="0">
              <a:latin typeface="+mn-ea"/>
              <a:ea typeface="+mn-ea"/>
            </a:endParaRPr>
          </a:p>
        </p:txBody>
      </p:sp>
      <p:sp>
        <p:nvSpPr>
          <p:cNvPr id="32772" name="Text Box 2">
            <a:extLst>
              <a:ext uri="{FF2B5EF4-FFF2-40B4-BE49-F238E27FC236}">
                <a16:creationId xmlns:a16="http://schemas.microsoft.com/office/drawing/2014/main" id="{7333E743-2F6C-4392-A979-8CE2B86C8AA8}"/>
              </a:ext>
            </a:extLst>
          </p:cNvPr>
          <p:cNvSpPr txBox="1">
            <a:spLocks noChangeArrowheads="1"/>
          </p:cNvSpPr>
          <p:nvPr/>
        </p:nvSpPr>
        <p:spPr bwMode="auto">
          <a:xfrm>
            <a:off x="467544" y="836737"/>
            <a:ext cx="3416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Franklin Gothic Medium" panose="020B060302010202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Franklin Gothic Medium" panose="020B060302010202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Franklin Gothic Medium" panose="020B060302010202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dirty="0">
                <a:solidFill>
                  <a:srgbClr val="FF0000"/>
                </a:solidFill>
                <a:latin typeface="微软雅黑" panose="020B0503020204020204" pitchFamily="34" charset="-122"/>
                <a:sym typeface="Arial" panose="020B0604020202020204" pitchFamily="34" charset="0"/>
              </a:rPr>
              <a:t>对几个新概念的理解</a:t>
            </a:r>
            <a:endParaRPr lang="zh-CN" altLang="zh-CN" sz="2800" dirty="0">
              <a:solidFill>
                <a:srgbClr val="FF0000"/>
              </a:solidFill>
              <a:latin typeface="微软雅黑" panose="020B0503020204020204" pitchFamily="34" charset="-122"/>
              <a:sym typeface="Arial" panose="020B0604020202020204" pitchFamily="34" charset="0"/>
            </a:endParaRPr>
          </a:p>
        </p:txBody>
      </p:sp>
      <p:sp>
        <p:nvSpPr>
          <p:cNvPr id="32773" name="圆角矩形 8">
            <a:extLst>
              <a:ext uri="{FF2B5EF4-FFF2-40B4-BE49-F238E27FC236}">
                <a16:creationId xmlns:a16="http://schemas.microsoft.com/office/drawing/2014/main" id="{C75FC9FD-B51F-405E-8120-01A808B10E4B}"/>
              </a:ext>
            </a:extLst>
          </p:cNvPr>
          <p:cNvSpPr>
            <a:spLocks noChangeArrowheads="1"/>
          </p:cNvSpPr>
          <p:nvPr/>
        </p:nvSpPr>
        <p:spPr bwMode="auto">
          <a:xfrm>
            <a:off x="899592" y="1430748"/>
            <a:ext cx="2267426" cy="385763"/>
          </a:xfrm>
          <a:prstGeom prst="roundRect">
            <a:avLst>
              <a:gd name="adj" fmla="val 16667"/>
            </a:avLst>
          </a:prstGeom>
          <a:solidFill>
            <a:srgbClr val="0265BF"/>
          </a:solidFill>
          <a:ln w="9525">
            <a:solidFill>
              <a:schemeClr val="bg1"/>
            </a:solidFill>
            <a:round/>
            <a:headEnd/>
            <a:tailEnd/>
          </a:ln>
          <a:effectLst>
            <a:outerShdw dist="38100" dir="2700000" algn="ctr" rotWithShape="0">
              <a:srgbClr val="000000">
                <a:alpha val="25000"/>
              </a:srgbClr>
            </a:outerShdw>
          </a:effectLst>
        </p:spPr>
        <p:txBody>
          <a:bodyPr anchor="ctr" anchorCtr="1"/>
          <a:lstStyle>
            <a:lvl1pPr>
              <a:spcBef>
                <a:spcPct val="20000"/>
              </a:spcBef>
              <a:buFont typeface="Arial" panose="020B0604020202020204" pitchFamily="34" charset="0"/>
              <a:buChar char="•"/>
              <a:defRPr sz="3200">
                <a:solidFill>
                  <a:schemeClr val="tx1"/>
                </a:solidFill>
                <a:latin typeface="Franklin Gothic Medium" panose="020B060302010202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Franklin Gothic Medium" panose="020B060302010202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Franklin Gothic Medium" panose="020B060302010202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en-US" altLang="zh-CN" sz="1620" b="1">
                <a:solidFill>
                  <a:schemeClr val="bg1"/>
                </a:solidFill>
                <a:latin typeface="微软雅黑" panose="020B0503020204020204" pitchFamily="34" charset="-122"/>
              </a:rPr>
              <a:t>1. </a:t>
            </a:r>
            <a:r>
              <a:rPr lang="zh-CN" altLang="en-US" sz="1620" b="1">
                <a:solidFill>
                  <a:schemeClr val="bg1"/>
                </a:solidFill>
                <a:latin typeface="微软雅黑" panose="020B0503020204020204" pitchFamily="34" charset="-122"/>
              </a:rPr>
              <a:t>关于装配式建筑</a:t>
            </a:r>
          </a:p>
        </p:txBody>
      </p:sp>
      <p:pic>
        <p:nvPicPr>
          <p:cNvPr id="6" name="图片 5">
            <a:extLst>
              <a:ext uri="{FF2B5EF4-FFF2-40B4-BE49-F238E27FC236}">
                <a16:creationId xmlns:a16="http://schemas.microsoft.com/office/drawing/2014/main" id="{6F2C2CD5-6B53-4557-99B6-4B246CBEA644}"/>
              </a:ext>
            </a:extLst>
          </p:cNvPr>
          <p:cNvPicPr>
            <a:picLocks noChangeAspect="1"/>
          </p:cNvPicPr>
          <p:nvPr/>
        </p:nvPicPr>
        <p:blipFill>
          <a:blip r:embed="rId2"/>
          <a:stretch>
            <a:fillRect/>
          </a:stretch>
        </p:blipFill>
        <p:spPr>
          <a:xfrm>
            <a:off x="-15240" y="17145"/>
            <a:ext cx="9156065" cy="82867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905" y="-32385"/>
            <a:ext cx="9157335" cy="815340"/>
          </a:xfrm>
          <a:prstGeom prst="rect">
            <a:avLst/>
          </a:prstGeom>
        </p:spPr>
      </p:pic>
      <p:sp>
        <p:nvSpPr>
          <p:cNvPr id="4" name="文本框 3"/>
          <p:cNvSpPr txBox="1"/>
          <p:nvPr/>
        </p:nvSpPr>
        <p:spPr>
          <a:xfrm>
            <a:off x="274320" y="947420"/>
            <a:ext cx="8612505" cy="4121449"/>
          </a:xfrm>
          <a:prstGeom prst="rect">
            <a:avLst/>
          </a:prstGeom>
          <a:noFill/>
        </p:spPr>
        <p:txBody>
          <a:bodyPr wrap="square" rtlCol="0">
            <a:spAutoFit/>
          </a:bodyPr>
          <a:lstStyle/>
          <a:p>
            <a:r>
              <a:rPr lang="zh-CN" altLang="en-US" sz="2800" b="1" dirty="0">
                <a:solidFill>
                  <a:srgbClr val="FF0000"/>
                </a:solidFill>
                <a:latin typeface="仿宋_GB2312" pitchFamily="49" charset="-122"/>
                <a:ea typeface="仿宋_GB2312" pitchFamily="49" charset="-122"/>
              </a:rPr>
              <a:t>四、申报要求</a:t>
            </a:r>
            <a:endParaRPr lang="zh-CN" altLang="en-US" sz="2800" dirty="0"/>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rPr>
              <a:t>申报：申报绿色施工水平评价的工程由建设单位、工程总承包单位、或施工单位组织申报。</a:t>
            </a:r>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rPr>
              <a:t>推荐：</a:t>
            </a:r>
          </a:p>
          <a:p>
            <a:pPr lvl="0">
              <a:lnSpc>
                <a:spcPct val="150000"/>
              </a:lnSpc>
            </a:pPr>
            <a:r>
              <a:rPr lang="zh-CN" altLang="en-US" sz="2800" b="1" noProof="0" dirty="0">
                <a:ln>
                  <a:noFill/>
                </a:ln>
                <a:effectLst/>
                <a:uLnTx/>
                <a:uFillTx/>
                <a:latin typeface="仿宋_GB2312" pitchFamily="49" charset="-122"/>
                <a:ea typeface="仿宋_GB2312" pitchFamily="49" charset="-122"/>
              </a:rPr>
              <a:t>   （一）各行业工程建设协会；（工业、交通（公路</a:t>
            </a:r>
            <a:r>
              <a:rPr lang="zh-CN" altLang="en-US" sz="2800" b="1" dirty="0">
                <a:solidFill>
                  <a:prstClr val="black"/>
                </a:solidFill>
                <a:latin typeface="仿宋_GB2312" pitchFamily="49" charset="-122"/>
                <a:ea typeface="仿宋_GB2312" pitchFamily="49" charset="-122"/>
              </a:rPr>
              <a:t>除外）、水利和通信工程按所属行业推荐。）</a:t>
            </a:r>
          </a:p>
          <a:p>
            <a:pPr algn="l">
              <a:lnSpc>
                <a:spcPct val="150000"/>
              </a:lnSpc>
              <a:buClrTx/>
              <a:buSzTx/>
              <a:buNone/>
            </a:pPr>
            <a:endParaRPr lang="zh-CN" altLang="en-US" sz="1800" b="1" noProof="0" dirty="0">
              <a:ln>
                <a:noFill/>
              </a:ln>
              <a:effectLst/>
              <a:uLnTx/>
              <a:uFillTx/>
              <a:latin typeface="仿宋_GB2312" pitchFamily="49" charset="-122"/>
              <a:ea typeface="仿宋_GB2312" pitchFamily="49"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3528" y="843558"/>
            <a:ext cx="8496944" cy="4089068"/>
          </a:xfrm>
          <a:prstGeom prst="rect">
            <a:avLst/>
          </a:prstGeom>
          <a:noFill/>
        </p:spPr>
        <p:txBody>
          <a:bodyPr wrap="square" rtlCol="0">
            <a:spAutoFit/>
          </a:bodyPr>
          <a:lstStyle/>
          <a:p>
            <a:pPr algn="l">
              <a:lnSpc>
                <a:spcPct val="150000"/>
              </a:lnSpc>
              <a:buClrTx/>
              <a:buSzTx/>
              <a:buNone/>
            </a:pPr>
            <a:r>
              <a:rPr lang="zh-CN" altLang="en-US" sz="2800" b="1" dirty="0">
                <a:solidFill>
                  <a:srgbClr val="FF0000"/>
                </a:solidFill>
                <a:latin typeface="仿宋_GB2312" pitchFamily="49" charset="-122"/>
                <a:ea typeface="仿宋_GB2312" pitchFamily="49" charset="-122"/>
                <a:sym typeface="+mn-ea"/>
              </a:rPr>
              <a:t>四、申报要求</a:t>
            </a:r>
          </a:p>
          <a:p>
            <a:pPr>
              <a:lnSpc>
                <a:spcPct val="150000"/>
              </a:lnSpc>
            </a:pPr>
            <a:r>
              <a:rPr lang="en-US" altLang="zh-CN" sz="2800" b="1" noProof="0" dirty="0">
                <a:ln>
                  <a:noFill/>
                </a:ln>
                <a:effectLst/>
                <a:uLnTx/>
                <a:uFillTx/>
                <a:latin typeface="仿宋_GB2312" pitchFamily="49" charset="-122"/>
                <a:ea typeface="仿宋_GB2312" pitchFamily="49" charset="-122"/>
                <a:sym typeface="+mn-ea"/>
              </a:rPr>
              <a:t>  </a:t>
            </a:r>
            <a:r>
              <a:rPr lang="en-US" altLang="zh-CN" sz="2400" b="1" noProof="0" dirty="0">
                <a:ln>
                  <a:noFill/>
                </a:ln>
                <a:effectLst/>
                <a:uLnTx/>
                <a:uFillTx/>
                <a:latin typeface="仿宋_GB2312" pitchFamily="49" charset="-122"/>
                <a:ea typeface="仿宋_GB2312" pitchFamily="49" charset="-122"/>
                <a:sym typeface="+mn-ea"/>
              </a:rPr>
              <a:t>2.</a:t>
            </a:r>
            <a:r>
              <a:rPr lang="zh-CN" altLang="en-US" sz="2400" b="1" dirty="0">
                <a:solidFill>
                  <a:prstClr val="black"/>
                </a:solidFill>
                <a:latin typeface="仿宋_GB2312" pitchFamily="49" charset="-122"/>
                <a:ea typeface="仿宋_GB2312" pitchFamily="49" charset="-122"/>
              </a:rPr>
              <a:t>各省、自治区、直辖市及计划单列市建筑业（工程建设）协会；（市政、建筑和公路工程按地域推荐。）</a:t>
            </a:r>
          </a:p>
          <a:p>
            <a:pPr algn="l">
              <a:lnSpc>
                <a:spcPct val="150000"/>
              </a:lnSpc>
              <a:buClrTx/>
              <a:buSzTx/>
              <a:buNone/>
            </a:pPr>
            <a:r>
              <a:rPr lang="en-US" altLang="zh-CN" sz="2400" b="1" noProof="0" dirty="0">
                <a:ln>
                  <a:noFill/>
                </a:ln>
                <a:effectLst/>
                <a:uLnTx/>
                <a:uFillTx/>
                <a:latin typeface="仿宋_GB2312" pitchFamily="49" charset="-122"/>
                <a:ea typeface="仿宋_GB2312" pitchFamily="49" charset="-122"/>
                <a:sym typeface="+mn-ea"/>
              </a:rPr>
              <a:t>  3.</a:t>
            </a:r>
            <a:r>
              <a:rPr lang="zh-CN" altLang="en-US" sz="2400" b="1" noProof="0" dirty="0">
                <a:ln>
                  <a:noFill/>
                </a:ln>
                <a:effectLst/>
                <a:uLnTx/>
                <a:uFillTx/>
                <a:latin typeface="仿宋_GB2312" pitchFamily="49" charset="-122"/>
                <a:ea typeface="仿宋_GB2312" pitchFamily="49" charset="-122"/>
                <a:sym typeface="+mn-ea"/>
              </a:rPr>
              <a:t>经中施企协认定的国务院国资委监督管理的中央企业或者其他机构。 </a:t>
            </a:r>
            <a:endParaRPr lang="zh-CN" altLang="en-US" sz="2400" b="1" noProof="0" dirty="0">
              <a:ln>
                <a:noFill/>
              </a:ln>
              <a:effectLst/>
              <a:uLnTx/>
              <a:uFillTx/>
              <a:latin typeface="仿宋_GB2312" pitchFamily="49" charset="-122"/>
              <a:ea typeface="仿宋_GB2312" pitchFamily="49" charset="-122"/>
            </a:endParaRPr>
          </a:p>
          <a:p>
            <a:pPr marL="342900" indent="-342900" algn="l">
              <a:lnSpc>
                <a:spcPct val="150000"/>
              </a:lnSpc>
              <a:buClrTx/>
              <a:buSzTx/>
              <a:buFont typeface="Wingdings" panose="05000000000000000000" pitchFamily="2" charset="2"/>
              <a:buChar char="l"/>
            </a:pPr>
            <a:r>
              <a:rPr lang="zh-CN" altLang="en-US" sz="2400" b="1" noProof="0" dirty="0">
                <a:ln>
                  <a:noFill/>
                </a:ln>
                <a:effectLst/>
                <a:uLnTx/>
                <a:uFillTx/>
                <a:latin typeface="仿宋_GB2312" pitchFamily="49" charset="-122"/>
                <a:ea typeface="仿宋_GB2312" pitchFamily="49" charset="-122"/>
                <a:sym typeface="+mn-ea"/>
              </a:rPr>
              <a:t>跨行业和跨地区推荐的，绿委会将征求所属行业或所在地推荐单位的意见。</a:t>
            </a:r>
            <a:endParaRPr lang="zh-CN" altLang="en-US" dirty="0"/>
          </a:p>
        </p:txBody>
      </p:sp>
      <p:pic>
        <p:nvPicPr>
          <p:cNvPr id="5" name="图片 4" descr="C:\Users\88888\Pictures\图片1.png图片1"/>
          <p:cNvPicPr>
            <a:picLocks noChangeAspect="1"/>
          </p:cNvPicPr>
          <p:nvPr/>
        </p:nvPicPr>
        <p:blipFill>
          <a:blip r:embed="rId2"/>
          <a:srcRect/>
          <a:stretch>
            <a:fillRect/>
          </a:stretch>
        </p:blipFill>
        <p:spPr>
          <a:xfrm>
            <a:off x="-12700" y="-11430"/>
            <a:ext cx="9151620" cy="79248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D8C7A30E-FC03-4D7B-ACB4-31CA39B5705E}"/>
              </a:ext>
            </a:extLst>
          </p:cNvPr>
          <p:cNvSpPr/>
          <p:nvPr/>
        </p:nvSpPr>
        <p:spPr>
          <a:xfrm>
            <a:off x="395536" y="781050"/>
            <a:ext cx="8424936" cy="3894208"/>
          </a:xfrm>
          <a:prstGeom prst="rect">
            <a:avLst/>
          </a:prstGeom>
        </p:spPr>
        <p:txBody>
          <a:bodyPr wrap="square">
            <a:spAutoFit/>
          </a:bodyPr>
          <a:lstStyle/>
          <a:p>
            <a:pPr>
              <a:lnSpc>
                <a:spcPct val="150000"/>
              </a:lnSpc>
            </a:pPr>
            <a:r>
              <a:rPr lang="zh-CN" altLang="en-US" sz="2800" b="1" dirty="0">
                <a:solidFill>
                  <a:srgbClr val="FF0000"/>
                </a:solidFill>
                <a:latin typeface="仿宋_GB2312" pitchFamily="49" charset="-122"/>
                <a:ea typeface="仿宋_GB2312" pitchFamily="49" charset="-122"/>
                <a:sym typeface="+mn-ea"/>
              </a:rPr>
              <a:t>四、申报要求</a:t>
            </a:r>
            <a:endParaRPr lang="en-US" altLang="zh-CN" sz="2800" b="1" dirty="0">
              <a:solidFill>
                <a:prstClr val="black"/>
              </a:solidFill>
              <a:latin typeface="仿宋_GB2312" pitchFamily="49" charset="-122"/>
              <a:ea typeface="仿宋_GB2312" pitchFamily="49" charset="-122"/>
              <a:sym typeface="+mn-ea"/>
            </a:endParaRPr>
          </a:p>
          <a:p>
            <a:pPr lvl="0">
              <a:lnSpc>
                <a:spcPct val="150000"/>
              </a:lnSpc>
            </a:pPr>
            <a:r>
              <a:rPr lang="zh-CN" altLang="en-US" sz="2800" b="1" dirty="0">
                <a:solidFill>
                  <a:prstClr val="black"/>
                </a:solidFill>
                <a:latin typeface="仿宋_GB2312" pitchFamily="49" charset="-122"/>
                <a:ea typeface="仿宋_GB2312" pitchFamily="49" charset="-122"/>
                <a:sym typeface="+mn-ea"/>
              </a:rPr>
              <a:t>申报时间：</a:t>
            </a:r>
            <a:endParaRPr lang="zh-CN" altLang="en-US" sz="2800" b="1" dirty="0">
              <a:solidFill>
                <a:prstClr val="black"/>
              </a:solidFill>
              <a:latin typeface="仿宋_GB2312" pitchFamily="49" charset="-122"/>
              <a:ea typeface="仿宋_GB2312" pitchFamily="49" charset="-122"/>
            </a:endParaRPr>
          </a:p>
          <a:p>
            <a:pPr lvl="0">
              <a:lnSpc>
                <a:spcPct val="150000"/>
              </a:lnSpc>
            </a:pPr>
            <a:r>
              <a:rPr lang="zh-CN" altLang="en-US" sz="2800" b="1" dirty="0">
                <a:solidFill>
                  <a:prstClr val="black"/>
                </a:solidFill>
                <a:latin typeface="仿宋_GB2312" pitchFamily="49" charset="-122"/>
                <a:ea typeface="仿宋_GB2312" pitchFamily="49" charset="-122"/>
                <a:sym typeface="+mn-ea"/>
              </a:rPr>
              <a:t>    工程开工即可申报。申报单位将申报材料《绿色施工水平评价立项申报表》《绿色建造实施规划方案》</a:t>
            </a:r>
            <a:r>
              <a:rPr lang="zh-CN" altLang="en-US" sz="2800" b="1" dirty="0">
                <a:solidFill>
                  <a:prstClr val="black"/>
                </a:solidFill>
                <a:latin typeface="仿宋_GB2312" pitchFamily="49" charset="-122"/>
                <a:ea typeface="仿宋_GB2312" pitchFamily="49" charset="-122"/>
                <a:sym typeface="+mn-ea"/>
                <a:hlinkClick r:id="rId2" action="ppaction://hlinkfile"/>
              </a:rPr>
              <a:t>（附件1）</a:t>
            </a:r>
            <a:r>
              <a:rPr lang="zh-CN" altLang="en-US" sz="2800" b="1" dirty="0">
                <a:solidFill>
                  <a:prstClr val="black"/>
                </a:solidFill>
                <a:latin typeface="仿宋_GB2312" pitchFamily="49" charset="-122"/>
                <a:ea typeface="仿宋_GB2312" pitchFamily="49" charset="-122"/>
                <a:sym typeface="+mn-ea"/>
              </a:rPr>
              <a:t>递交推荐单位审核，推荐单位签署推荐意见，出具推荐函，统一报送到中施企协绿委会。</a:t>
            </a:r>
            <a:endParaRPr lang="zh-CN" altLang="en-US" sz="2800" b="1" dirty="0">
              <a:solidFill>
                <a:prstClr val="black"/>
              </a:solidFill>
              <a:latin typeface="仿宋_GB2312" pitchFamily="49" charset="-122"/>
              <a:ea typeface="仿宋_GB2312" pitchFamily="49" charset="-122"/>
            </a:endParaRPr>
          </a:p>
        </p:txBody>
      </p:sp>
      <p:pic>
        <p:nvPicPr>
          <p:cNvPr id="4" name="图片 3" descr="C:\Users\88888\Pictures\图片1.png图片1">
            <a:extLst>
              <a:ext uri="{FF2B5EF4-FFF2-40B4-BE49-F238E27FC236}">
                <a16:creationId xmlns:a16="http://schemas.microsoft.com/office/drawing/2014/main" id="{08230632-4D07-493F-A5B8-571E2652B8C6}"/>
              </a:ext>
            </a:extLst>
          </p:cNvPr>
          <p:cNvPicPr>
            <a:picLocks noChangeAspect="1"/>
          </p:cNvPicPr>
          <p:nvPr/>
        </p:nvPicPr>
        <p:blipFill>
          <a:blip r:embed="rId3"/>
          <a:srcRect/>
          <a:stretch>
            <a:fillRect/>
          </a:stretch>
        </p:blipFill>
        <p:spPr>
          <a:xfrm>
            <a:off x="-12700" y="-11430"/>
            <a:ext cx="9151620" cy="792480"/>
          </a:xfrm>
          <a:prstGeom prst="rect">
            <a:avLst/>
          </a:prstGeom>
        </p:spPr>
      </p:pic>
    </p:spTree>
    <p:extLst>
      <p:ext uri="{BB962C8B-B14F-4D97-AF65-F5344CB8AC3E}">
        <p14:creationId xmlns:p14="http://schemas.microsoft.com/office/powerpoint/2010/main" val="4185774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86055" y="915035"/>
            <a:ext cx="8789035" cy="3475118"/>
          </a:xfrm>
          <a:prstGeom prst="rect">
            <a:avLst/>
          </a:prstGeom>
          <a:noFill/>
        </p:spPr>
        <p:txBody>
          <a:bodyPr wrap="square" rtlCol="0">
            <a:spAutoFit/>
          </a:bodyPr>
          <a:lstStyle/>
          <a:p>
            <a:r>
              <a:rPr lang="zh-CN" altLang="en-US" sz="2800" b="1" dirty="0">
                <a:solidFill>
                  <a:srgbClr val="FF0000"/>
                </a:solidFill>
                <a:latin typeface="仿宋_GB2312" pitchFamily="49" charset="-122"/>
                <a:ea typeface="仿宋_GB2312" pitchFamily="49" charset="-122"/>
              </a:rPr>
              <a:t>五、评价机构和程序</a:t>
            </a:r>
            <a:endParaRPr lang="zh-CN" altLang="en-US" sz="2800" dirty="0"/>
          </a:p>
          <a:p>
            <a:pPr indent="457200" algn="l">
              <a:lnSpc>
                <a:spcPct val="150000"/>
              </a:lnSpc>
              <a:buClrTx/>
              <a:buSzTx/>
              <a:buNone/>
            </a:pPr>
            <a:r>
              <a:rPr lang="zh-CN" altLang="en-US" sz="2800" b="1" noProof="0" dirty="0">
                <a:ln>
                  <a:noFill/>
                </a:ln>
                <a:effectLst/>
                <a:uLnTx/>
                <a:uFillTx/>
                <a:latin typeface="仿宋_GB2312" pitchFamily="49" charset="-122"/>
                <a:ea typeface="仿宋_GB2312" pitchFamily="49" charset="-122"/>
              </a:rPr>
              <a:t>评定机构：绿色施工水平评定的评价机构为中施企协绿委会。</a:t>
            </a:r>
          </a:p>
          <a:p>
            <a:pPr indent="457200" algn="l">
              <a:lnSpc>
                <a:spcPct val="150000"/>
              </a:lnSpc>
              <a:buClrTx/>
              <a:buSzTx/>
              <a:buNone/>
            </a:pPr>
            <a:r>
              <a:rPr lang="zh-CN" altLang="en-US" sz="2800" b="1" noProof="0" dirty="0">
                <a:ln>
                  <a:noFill/>
                </a:ln>
                <a:effectLst/>
                <a:uLnTx/>
                <a:uFillTx/>
                <a:latin typeface="仿宋_GB2312" pitchFamily="49" charset="-122"/>
                <a:ea typeface="仿宋_GB2312" pitchFamily="49" charset="-122"/>
              </a:rPr>
              <a:t>评价程序：</a:t>
            </a:r>
            <a:endParaRPr lang="en-US" altLang="zh-CN" sz="28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en-US" altLang="zh-CN" sz="2800" b="1" noProof="0" dirty="0">
                <a:ln>
                  <a:noFill/>
                </a:ln>
                <a:effectLst/>
                <a:uLnTx/>
                <a:uFillTx/>
                <a:latin typeface="仿宋_GB2312" pitchFamily="49" charset="-122"/>
                <a:ea typeface="仿宋_GB2312" pitchFamily="49" charset="-122"/>
              </a:rPr>
              <a:t>1.</a:t>
            </a:r>
            <a:r>
              <a:rPr lang="zh-CN" altLang="en-US" sz="2800" b="1" noProof="0" dirty="0">
                <a:ln>
                  <a:noFill/>
                </a:ln>
                <a:effectLst/>
                <a:uLnTx/>
                <a:uFillTx/>
                <a:latin typeface="仿宋_GB2312" pitchFamily="49" charset="-122"/>
                <a:ea typeface="仿宋_GB2312" pitchFamily="49" charset="-122"/>
              </a:rPr>
              <a:t>立项。绿委会组织专家对申报材料进行初审立项； </a:t>
            </a:r>
          </a:p>
          <a:p>
            <a:pPr algn="l">
              <a:lnSpc>
                <a:spcPct val="150000"/>
              </a:lnSpc>
              <a:buClrTx/>
              <a:buSzTx/>
              <a:buNone/>
            </a:pPr>
            <a:endParaRPr lang="zh-CN" altLang="en-US" sz="1800" b="1" noProof="0" dirty="0">
              <a:ln>
                <a:noFill/>
              </a:ln>
              <a:effectLst/>
              <a:uLnTx/>
              <a:uFillTx/>
              <a:latin typeface="仿宋_GB2312" pitchFamily="49" charset="-122"/>
              <a:ea typeface="仿宋_GB2312" pitchFamily="49" charset="-122"/>
            </a:endParaRPr>
          </a:p>
        </p:txBody>
      </p:sp>
      <p:pic>
        <p:nvPicPr>
          <p:cNvPr id="5" name="图片 4" descr="C:\Users\88888\Pictures\图片1.png图片1"/>
          <p:cNvPicPr>
            <a:picLocks noChangeAspect="1"/>
          </p:cNvPicPr>
          <p:nvPr/>
        </p:nvPicPr>
        <p:blipFill>
          <a:blip r:embed="rId2"/>
          <a:srcRect/>
          <a:stretch>
            <a:fillRect/>
          </a:stretch>
        </p:blipFill>
        <p:spPr>
          <a:xfrm>
            <a:off x="-12700" y="-11430"/>
            <a:ext cx="9150350" cy="79248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D6C8349A-9F04-4BEC-9FCD-4C5533CD92E5}"/>
              </a:ext>
            </a:extLst>
          </p:cNvPr>
          <p:cNvSpPr/>
          <p:nvPr/>
        </p:nvSpPr>
        <p:spPr>
          <a:xfrm>
            <a:off x="359024" y="959149"/>
            <a:ext cx="8784976" cy="4184351"/>
          </a:xfrm>
          <a:prstGeom prst="rect">
            <a:avLst/>
          </a:prstGeom>
        </p:spPr>
        <p:txBody>
          <a:bodyPr wrap="square">
            <a:spAutoFit/>
          </a:bodyPr>
          <a:lstStyle/>
          <a:p>
            <a:pPr indent="457200">
              <a:lnSpc>
                <a:spcPct val="120000"/>
              </a:lnSpc>
            </a:pPr>
            <a:r>
              <a:rPr lang="zh-CN" altLang="en-US" sz="2800" b="1" dirty="0">
                <a:solidFill>
                  <a:srgbClr val="FF0000"/>
                </a:solidFill>
                <a:latin typeface="仿宋_GB2312" pitchFamily="49" charset="-122"/>
                <a:ea typeface="仿宋_GB2312" pitchFamily="49" charset="-122"/>
              </a:rPr>
              <a:t>五、评价机构和程序</a:t>
            </a:r>
            <a:endParaRPr lang="en-US" altLang="zh-CN" sz="2800" b="1" dirty="0">
              <a:solidFill>
                <a:prstClr val="black"/>
              </a:solidFill>
              <a:latin typeface="仿宋_GB2312" pitchFamily="49" charset="-122"/>
              <a:ea typeface="仿宋_GB2312" pitchFamily="49" charset="-122"/>
            </a:endParaRPr>
          </a:p>
          <a:p>
            <a:pPr lvl="0" indent="457200">
              <a:lnSpc>
                <a:spcPct val="120000"/>
              </a:lnSpc>
            </a:pPr>
            <a:r>
              <a:rPr lang="en-US" altLang="zh-CN" sz="2800" b="1" dirty="0">
                <a:solidFill>
                  <a:prstClr val="black"/>
                </a:solidFill>
                <a:latin typeface="仿宋_GB2312" pitchFamily="49" charset="-122"/>
                <a:ea typeface="仿宋_GB2312" pitchFamily="49" charset="-122"/>
              </a:rPr>
              <a:t>2.</a:t>
            </a:r>
            <a:r>
              <a:rPr lang="zh-CN" altLang="en-US" sz="2800" b="1" dirty="0">
                <a:solidFill>
                  <a:prstClr val="black"/>
                </a:solidFill>
                <a:latin typeface="仿宋_GB2312" pitchFamily="49" charset="-122"/>
                <a:ea typeface="仿宋_GB2312" pitchFamily="49" charset="-122"/>
              </a:rPr>
              <a:t>过程咨询服务。</a:t>
            </a:r>
          </a:p>
          <a:p>
            <a:pPr lvl="0" indent="457200">
              <a:lnSpc>
                <a:spcPct val="120000"/>
              </a:lnSpc>
            </a:pPr>
            <a:r>
              <a:rPr lang="zh-CN" altLang="en-US" sz="2800" b="1" dirty="0">
                <a:solidFill>
                  <a:prstClr val="black"/>
                </a:solidFill>
                <a:latin typeface="仿宋_GB2312" pitchFamily="49" charset="-122"/>
                <a:ea typeface="仿宋_GB2312" pitchFamily="49" charset="-122"/>
              </a:rPr>
              <a:t>   1）通过立项的项目，绿委会选定时间组织绿色专家对绿色建造实施规划方案在建设工程中的具体实施情况进行咨询，开展专家现场指导；</a:t>
            </a:r>
          </a:p>
          <a:p>
            <a:pPr lvl="0" indent="457200">
              <a:lnSpc>
                <a:spcPct val="120000"/>
              </a:lnSpc>
            </a:pPr>
            <a:r>
              <a:rPr lang="zh-CN" altLang="en-US" sz="2800" b="1" dirty="0">
                <a:solidFill>
                  <a:prstClr val="black"/>
                </a:solidFill>
                <a:latin typeface="仿宋_GB2312" pitchFamily="49" charset="-122"/>
                <a:ea typeface="仿宋_GB2312" pitchFamily="49" charset="-122"/>
              </a:rPr>
              <a:t>   2）申报单位根据专家现场指导意见，改进相关工作，修改完善有关资料；</a:t>
            </a:r>
          </a:p>
          <a:p>
            <a:pPr lvl="0" indent="457200">
              <a:lnSpc>
                <a:spcPct val="120000"/>
              </a:lnSpc>
            </a:pPr>
            <a:r>
              <a:rPr lang="zh-CN" altLang="en-US" sz="2800" b="1" dirty="0">
                <a:solidFill>
                  <a:prstClr val="black"/>
                </a:solidFill>
                <a:latin typeface="仿宋_GB2312" pitchFamily="49" charset="-122"/>
                <a:ea typeface="仿宋_GB2312" pitchFamily="49" charset="-122"/>
              </a:rPr>
              <a:t>   3）专家组向绿委会提交咨询意见书</a:t>
            </a:r>
            <a:r>
              <a:rPr lang="zh-CN" altLang="en-US" sz="2800" b="1" dirty="0">
                <a:solidFill>
                  <a:prstClr val="black"/>
                </a:solidFill>
                <a:latin typeface="仿宋_GB2312" pitchFamily="49" charset="-122"/>
                <a:ea typeface="仿宋_GB2312" pitchFamily="49" charset="-122"/>
                <a:hlinkClick r:id="rId2" action="ppaction://hlinkfile"/>
              </a:rPr>
              <a:t>（附件2）</a:t>
            </a:r>
            <a:r>
              <a:rPr lang="zh-CN" altLang="en-US" sz="2800" b="1" dirty="0">
                <a:solidFill>
                  <a:prstClr val="black"/>
                </a:solidFill>
                <a:latin typeface="仿宋_GB2312" pitchFamily="49" charset="-122"/>
                <a:ea typeface="仿宋_GB2312" pitchFamily="49" charset="-122"/>
              </a:rPr>
              <a:t>。</a:t>
            </a:r>
            <a:endParaRPr lang="zh-CN" altLang="en-US" dirty="0"/>
          </a:p>
        </p:txBody>
      </p:sp>
      <p:pic>
        <p:nvPicPr>
          <p:cNvPr id="4" name="图片 3" descr="C:\Users\88888\Pictures\图片1.png图片1">
            <a:extLst>
              <a:ext uri="{FF2B5EF4-FFF2-40B4-BE49-F238E27FC236}">
                <a16:creationId xmlns:a16="http://schemas.microsoft.com/office/drawing/2014/main" id="{CDE1D7B8-9577-4A1C-B957-FD068BEA1238}"/>
              </a:ext>
            </a:extLst>
          </p:cNvPr>
          <p:cNvPicPr>
            <a:picLocks noChangeAspect="1"/>
          </p:cNvPicPr>
          <p:nvPr/>
        </p:nvPicPr>
        <p:blipFill>
          <a:blip r:embed="rId3"/>
          <a:srcRect/>
          <a:stretch>
            <a:fillRect/>
          </a:stretch>
        </p:blipFill>
        <p:spPr>
          <a:xfrm>
            <a:off x="-12700" y="-11430"/>
            <a:ext cx="9150350" cy="792480"/>
          </a:xfrm>
          <a:prstGeom prst="rect">
            <a:avLst/>
          </a:prstGeom>
        </p:spPr>
      </p:pic>
    </p:spTree>
    <p:extLst>
      <p:ext uri="{BB962C8B-B14F-4D97-AF65-F5344CB8AC3E}">
        <p14:creationId xmlns:p14="http://schemas.microsoft.com/office/powerpoint/2010/main" val="34249547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91782" y="699542"/>
            <a:ext cx="8560435" cy="7566174"/>
          </a:xfrm>
          <a:prstGeom prst="rect">
            <a:avLst/>
          </a:prstGeom>
          <a:noFill/>
        </p:spPr>
        <p:txBody>
          <a:bodyPr wrap="square" rtlCol="0">
            <a:spAutoFit/>
          </a:bodyPr>
          <a:lstStyle/>
          <a:p>
            <a:pPr algn="l">
              <a:lnSpc>
                <a:spcPct val="150000"/>
              </a:lnSpc>
              <a:buClrTx/>
              <a:buSzTx/>
              <a:buNone/>
            </a:pPr>
            <a:r>
              <a:rPr lang="zh-CN" altLang="en-US" sz="2800" b="1" dirty="0">
                <a:solidFill>
                  <a:srgbClr val="FF0000"/>
                </a:solidFill>
                <a:latin typeface="仿宋_GB2312" pitchFamily="49" charset="-122"/>
                <a:ea typeface="仿宋_GB2312" pitchFamily="49" charset="-122"/>
                <a:sym typeface="+mn-ea"/>
              </a:rPr>
              <a:t>五、评价机构和程序</a:t>
            </a:r>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sym typeface="+mn-ea"/>
              </a:rPr>
              <a:t>   </a:t>
            </a:r>
            <a:r>
              <a:rPr lang="en-US" altLang="zh-CN" sz="2800" b="1" noProof="0" dirty="0">
                <a:ln>
                  <a:noFill/>
                </a:ln>
                <a:effectLst/>
                <a:uLnTx/>
                <a:uFillTx/>
                <a:latin typeface="仿宋_GB2312" pitchFamily="49" charset="-122"/>
                <a:ea typeface="仿宋_GB2312" pitchFamily="49" charset="-122"/>
                <a:sym typeface="+mn-ea"/>
              </a:rPr>
              <a:t>3.</a:t>
            </a:r>
            <a:r>
              <a:rPr lang="zh-CN" altLang="en-US" sz="2800" b="1" noProof="0" dirty="0">
                <a:ln>
                  <a:noFill/>
                </a:ln>
                <a:effectLst/>
                <a:uLnTx/>
                <a:uFillTx/>
                <a:latin typeface="仿宋_GB2312" pitchFamily="49" charset="-122"/>
                <a:ea typeface="仿宋_GB2312" pitchFamily="49" charset="-122"/>
                <a:sym typeface="+mn-ea"/>
              </a:rPr>
              <a:t>验收。申报单位于工程竣工之日起3个月内，可依据《绿色施工水平评价技术指标》</a:t>
            </a:r>
            <a:r>
              <a:rPr lang="zh-CN" altLang="en-US" sz="2800" b="1" noProof="0" dirty="0">
                <a:ln>
                  <a:noFill/>
                </a:ln>
                <a:effectLst/>
                <a:uLnTx/>
                <a:uFillTx/>
                <a:latin typeface="仿宋_GB2312" pitchFamily="49" charset="-122"/>
                <a:ea typeface="仿宋_GB2312" pitchFamily="49" charset="-122"/>
                <a:sym typeface="+mn-ea"/>
                <a:hlinkClick r:id="rId2" action="ppaction://hlinkfile"/>
              </a:rPr>
              <a:t>（附件3</a:t>
            </a:r>
            <a:r>
              <a:rPr lang="zh-CN" altLang="en-US" sz="2800" b="1" noProof="0" dirty="0">
                <a:ln>
                  <a:noFill/>
                </a:ln>
                <a:effectLst/>
                <a:uLnTx/>
                <a:uFillTx/>
                <a:latin typeface="仿宋_GB2312" pitchFamily="49" charset="-122"/>
                <a:ea typeface="仿宋_GB2312" pitchFamily="49" charset="-122"/>
                <a:sym typeface="+mn-ea"/>
              </a:rPr>
              <a:t>）开展自我评价工作，并向绿委会提交绿色施工水平验收申请</a:t>
            </a:r>
            <a:r>
              <a:rPr lang="zh-CN" altLang="en-US" sz="2800" b="1" noProof="0" dirty="0">
                <a:ln>
                  <a:noFill/>
                </a:ln>
                <a:effectLst/>
                <a:uLnTx/>
                <a:uFillTx/>
                <a:latin typeface="仿宋_GB2312" pitchFamily="49" charset="-122"/>
                <a:ea typeface="仿宋_GB2312" pitchFamily="49" charset="-122"/>
                <a:sym typeface="+mn-ea"/>
                <a:hlinkClick r:id="rId3" action="ppaction://hlinkfile"/>
              </a:rPr>
              <a:t>（附件4），</a:t>
            </a:r>
            <a:r>
              <a:rPr lang="zh-CN" altLang="en-US" sz="2800" b="1" noProof="0" dirty="0">
                <a:ln>
                  <a:noFill/>
                </a:ln>
                <a:effectLst/>
                <a:uLnTx/>
                <a:uFillTx/>
                <a:latin typeface="仿宋_GB2312" pitchFamily="49" charset="-122"/>
                <a:ea typeface="仿宋_GB2312" pitchFamily="49" charset="-122"/>
                <a:sym typeface="+mn-ea"/>
              </a:rPr>
              <a:t>绿委会收到申请后酌期组织专家进行评价，专家撰写评价报告并对绿色施工水平做出明确的评价意见并给出绿色施工水平指数。</a:t>
            </a:r>
            <a:endParaRPr lang="zh-CN" altLang="en-US" sz="2800" b="1" noProof="0" dirty="0">
              <a:ln>
                <a:noFill/>
              </a:ln>
              <a:effectLst/>
              <a:uLnTx/>
              <a:uFillTx/>
              <a:latin typeface="仿宋_GB2312" pitchFamily="49" charset="-122"/>
              <a:ea typeface="仿宋_GB2312" pitchFamily="49" charset="-122"/>
            </a:endParaRPr>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sym typeface="+mn-ea"/>
              </a:rPr>
              <a:t>   （四）公示。评价得出的绿色施工水平指数将在中国施工企业管理协会官方网站上进行为期七天的公示，公示期间社会各界无异议的工程，协会授予绿色施工水平指数证书。</a:t>
            </a:r>
            <a:endParaRPr lang="zh-CN" altLang="en-US" sz="2800" b="1" noProof="0" dirty="0">
              <a:ln>
                <a:noFill/>
              </a:ln>
              <a:effectLst/>
              <a:uLnTx/>
              <a:uFillTx/>
              <a:latin typeface="仿宋_GB2312" pitchFamily="49" charset="-122"/>
              <a:ea typeface="仿宋_GB2312" pitchFamily="49" charset="-122"/>
            </a:endParaRPr>
          </a:p>
          <a:p>
            <a:pPr algn="l">
              <a:lnSpc>
                <a:spcPct val="150000"/>
              </a:lnSpc>
              <a:buClrTx/>
              <a:buSzTx/>
              <a:buNone/>
            </a:pPr>
            <a:endParaRPr lang="zh-CN" altLang="en-US" dirty="0"/>
          </a:p>
        </p:txBody>
      </p:sp>
      <p:pic>
        <p:nvPicPr>
          <p:cNvPr id="5" name="图片 4" descr="C:\Users\88888\Pictures\图片1.png图片1"/>
          <p:cNvPicPr>
            <a:picLocks noChangeAspect="1"/>
          </p:cNvPicPr>
          <p:nvPr/>
        </p:nvPicPr>
        <p:blipFill>
          <a:blip r:embed="rId4"/>
          <a:srcRect/>
          <a:stretch>
            <a:fillRect/>
          </a:stretch>
        </p:blipFill>
        <p:spPr>
          <a:xfrm>
            <a:off x="-15875" y="-11430"/>
            <a:ext cx="9149080" cy="79248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9347EC90-405E-4002-A681-8A749A94ED1A}"/>
              </a:ext>
            </a:extLst>
          </p:cNvPr>
          <p:cNvSpPr/>
          <p:nvPr/>
        </p:nvSpPr>
        <p:spPr>
          <a:xfrm>
            <a:off x="274189" y="1203598"/>
            <a:ext cx="8568952" cy="2601546"/>
          </a:xfrm>
          <a:prstGeom prst="rect">
            <a:avLst/>
          </a:prstGeom>
        </p:spPr>
        <p:txBody>
          <a:bodyPr wrap="square">
            <a:spAutoFit/>
          </a:bodyPr>
          <a:lstStyle/>
          <a:p>
            <a:pPr>
              <a:lnSpc>
                <a:spcPct val="150000"/>
              </a:lnSpc>
            </a:pPr>
            <a:r>
              <a:rPr lang="zh-CN" altLang="en-US" sz="2800" b="1" dirty="0">
                <a:solidFill>
                  <a:srgbClr val="FF0000"/>
                </a:solidFill>
                <a:latin typeface="仿宋_GB2312" pitchFamily="49" charset="-122"/>
                <a:ea typeface="仿宋_GB2312" pitchFamily="49" charset="-122"/>
                <a:sym typeface="+mn-ea"/>
              </a:rPr>
              <a:t>五、评价机构和程序</a:t>
            </a:r>
            <a:endParaRPr lang="en-US" altLang="zh-CN" sz="2800" b="1" dirty="0">
              <a:solidFill>
                <a:prstClr val="black"/>
              </a:solidFill>
              <a:latin typeface="仿宋_GB2312" pitchFamily="49" charset="-122"/>
              <a:ea typeface="仿宋_GB2312" pitchFamily="49" charset="-122"/>
              <a:sym typeface="+mn-ea"/>
            </a:endParaRPr>
          </a:p>
          <a:p>
            <a:pPr lvl="0">
              <a:lnSpc>
                <a:spcPct val="150000"/>
              </a:lnSpc>
            </a:pPr>
            <a:r>
              <a:rPr lang="en-US" altLang="zh-CN" sz="2800" b="1" dirty="0">
                <a:solidFill>
                  <a:prstClr val="black"/>
                </a:solidFill>
                <a:latin typeface="仿宋_GB2312" pitchFamily="49" charset="-122"/>
                <a:ea typeface="仿宋_GB2312" pitchFamily="49" charset="-122"/>
                <a:sym typeface="+mn-ea"/>
              </a:rPr>
              <a:t>  4.</a:t>
            </a:r>
            <a:r>
              <a:rPr lang="zh-CN" altLang="en-US" sz="2800" b="1" dirty="0">
                <a:solidFill>
                  <a:prstClr val="black"/>
                </a:solidFill>
                <a:latin typeface="仿宋_GB2312" pitchFamily="49" charset="-122"/>
                <a:ea typeface="仿宋_GB2312" pitchFamily="49" charset="-122"/>
                <a:sym typeface="+mn-ea"/>
              </a:rPr>
              <a:t>公示。评价得出的绿色施工水平指数将在中国施企协会官方网站上进行为期七天的公示，公示期间社会各界无异议的工程，协会授予绿色施工水平指数证书。</a:t>
            </a:r>
            <a:endParaRPr lang="zh-CN" altLang="en-US" sz="2800" b="1" dirty="0">
              <a:solidFill>
                <a:prstClr val="black"/>
              </a:solidFill>
              <a:latin typeface="仿宋_GB2312" pitchFamily="49" charset="-122"/>
              <a:ea typeface="仿宋_GB2312" pitchFamily="49" charset="-122"/>
            </a:endParaRPr>
          </a:p>
        </p:txBody>
      </p:sp>
      <p:pic>
        <p:nvPicPr>
          <p:cNvPr id="4" name="图片 3" descr="C:\Users\88888\Pictures\图片1.png图片1">
            <a:extLst>
              <a:ext uri="{FF2B5EF4-FFF2-40B4-BE49-F238E27FC236}">
                <a16:creationId xmlns:a16="http://schemas.microsoft.com/office/drawing/2014/main" id="{8C8E9CFB-F36C-4423-8345-C4D03B80B70C}"/>
              </a:ext>
            </a:extLst>
          </p:cNvPr>
          <p:cNvPicPr>
            <a:picLocks noChangeAspect="1"/>
          </p:cNvPicPr>
          <p:nvPr/>
        </p:nvPicPr>
        <p:blipFill>
          <a:blip r:embed="rId2"/>
          <a:srcRect/>
          <a:stretch>
            <a:fillRect/>
          </a:stretch>
        </p:blipFill>
        <p:spPr>
          <a:xfrm>
            <a:off x="-15875" y="-11430"/>
            <a:ext cx="9149080" cy="792480"/>
          </a:xfrm>
          <a:prstGeom prst="rect">
            <a:avLst/>
          </a:prstGeom>
        </p:spPr>
      </p:pic>
    </p:spTree>
    <p:extLst>
      <p:ext uri="{BB962C8B-B14F-4D97-AF65-F5344CB8AC3E}">
        <p14:creationId xmlns:p14="http://schemas.microsoft.com/office/powerpoint/2010/main" val="17423065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42570" y="889000"/>
            <a:ext cx="8286115" cy="3693319"/>
          </a:xfrm>
          <a:prstGeom prst="rect">
            <a:avLst/>
          </a:prstGeom>
          <a:noFill/>
        </p:spPr>
        <p:txBody>
          <a:bodyPr wrap="square" rtlCol="0">
            <a:spAutoFit/>
          </a:bodyPr>
          <a:lstStyle/>
          <a:p>
            <a:pPr algn="l">
              <a:lnSpc>
                <a:spcPct val="150000"/>
              </a:lnSpc>
              <a:buClrTx/>
              <a:buSzTx/>
              <a:buNone/>
            </a:pPr>
            <a:r>
              <a:rPr lang="zh-CN" altLang="en-US" sz="2400" b="1" dirty="0">
                <a:solidFill>
                  <a:srgbClr val="FF0000"/>
                </a:solidFill>
                <a:latin typeface="仿宋_GB2312" pitchFamily="49" charset="-122"/>
                <a:ea typeface="仿宋_GB2312" pitchFamily="49" charset="-122"/>
                <a:sym typeface="+mn-ea"/>
              </a:rPr>
              <a:t>五、评价机构和程序</a:t>
            </a:r>
          </a:p>
          <a:p>
            <a:pPr marL="342900" indent="-342900" algn="l">
              <a:lnSpc>
                <a:spcPct val="150000"/>
              </a:lnSpc>
              <a:buClrTx/>
              <a:buSzTx/>
              <a:buFont typeface="Wingdings" panose="05000000000000000000" pitchFamily="2" charset="2"/>
              <a:buChar char="l"/>
            </a:pPr>
            <a:r>
              <a:rPr lang="zh-CN" altLang="en-US" sz="2400" b="1" noProof="0" dirty="0">
                <a:ln>
                  <a:noFill/>
                </a:ln>
                <a:effectLst/>
                <a:uLnTx/>
                <a:uFillTx/>
                <a:latin typeface="仿宋_GB2312" pitchFamily="49" charset="-122"/>
                <a:ea typeface="仿宋_GB2312" pitchFamily="49" charset="-122"/>
                <a:sym typeface="+mn-ea"/>
              </a:rPr>
              <a:t>已被批准立项，但有下列情形之一的，应取消立项：</a:t>
            </a:r>
          </a:p>
          <a:p>
            <a:pPr indent="457200" algn="l">
              <a:lnSpc>
                <a:spcPct val="150000"/>
              </a:lnSpc>
              <a:buClrTx/>
              <a:buSzTx/>
              <a:buNone/>
            </a:pPr>
            <a:r>
              <a:rPr lang="en-US" altLang="zh-CN" sz="2400" b="1" noProof="0" dirty="0">
                <a:ln>
                  <a:noFill/>
                </a:ln>
                <a:effectLst/>
                <a:uLnTx/>
                <a:uFillTx/>
                <a:latin typeface="仿宋_GB2312" pitchFamily="49" charset="-122"/>
                <a:ea typeface="仿宋_GB2312" pitchFamily="49" charset="-122"/>
                <a:sym typeface="+mn-ea"/>
              </a:rPr>
              <a:t>1.</a:t>
            </a:r>
            <a:r>
              <a:rPr lang="zh-CN" altLang="en-US" sz="2400" b="1" noProof="0" dirty="0">
                <a:ln>
                  <a:noFill/>
                </a:ln>
                <a:effectLst/>
                <a:uLnTx/>
                <a:uFillTx/>
                <a:latin typeface="仿宋_GB2312" pitchFamily="49" charset="-122"/>
                <a:ea typeface="仿宋_GB2312" pitchFamily="49" charset="-122"/>
                <a:sym typeface="+mn-ea"/>
              </a:rPr>
              <a:t>不符合国家产业政策，使用国家主管部门以及行业明令禁 止使用或者属淘汰的材料、技术、工艺和设备；</a:t>
            </a:r>
            <a:endParaRPr lang="zh-CN" altLang="en-US" sz="24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en-US" altLang="zh-CN" sz="2400" b="1" noProof="0" dirty="0">
                <a:ln>
                  <a:noFill/>
                </a:ln>
                <a:effectLst/>
                <a:uLnTx/>
                <a:uFillTx/>
                <a:latin typeface="仿宋_GB2312" pitchFamily="49" charset="-122"/>
                <a:ea typeface="仿宋_GB2312" pitchFamily="49" charset="-122"/>
                <a:sym typeface="+mn-ea"/>
              </a:rPr>
              <a:t>2.</a:t>
            </a:r>
            <a:r>
              <a:rPr lang="zh-CN" altLang="en-US" sz="2400" b="1" noProof="0" dirty="0">
                <a:ln>
                  <a:noFill/>
                </a:ln>
                <a:effectLst/>
                <a:uLnTx/>
                <a:uFillTx/>
                <a:latin typeface="仿宋_GB2312" pitchFamily="49" charset="-122"/>
                <a:ea typeface="仿宋_GB2312" pitchFamily="49" charset="-122"/>
                <a:sym typeface="+mn-ea"/>
              </a:rPr>
              <a:t>重大违规违纪事件；</a:t>
            </a:r>
            <a:endParaRPr lang="zh-CN" altLang="en-US" sz="2400" b="1" noProof="0" dirty="0">
              <a:ln>
                <a:noFill/>
              </a:ln>
              <a:effectLst/>
              <a:uLnTx/>
              <a:uFillTx/>
              <a:latin typeface="仿宋_GB2312" pitchFamily="49" charset="-122"/>
              <a:ea typeface="仿宋_GB2312" pitchFamily="49" charset="-122"/>
            </a:endParaRPr>
          </a:p>
          <a:p>
            <a:pPr indent="457200" algn="l">
              <a:lnSpc>
                <a:spcPct val="150000"/>
              </a:lnSpc>
              <a:buClrTx/>
              <a:buSzTx/>
              <a:buNone/>
            </a:pPr>
            <a:r>
              <a:rPr lang="en-US" altLang="zh-CN" sz="2400" b="1" noProof="0" dirty="0">
                <a:ln>
                  <a:noFill/>
                </a:ln>
                <a:effectLst/>
                <a:uLnTx/>
                <a:uFillTx/>
                <a:latin typeface="仿宋_GB2312" pitchFamily="49" charset="-122"/>
                <a:ea typeface="仿宋_GB2312" pitchFamily="49" charset="-122"/>
                <a:sym typeface="+mn-ea"/>
              </a:rPr>
              <a:t>3.</a:t>
            </a:r>
            <a:r>
              <a:rPr lang="zh-CN" altLang="en-US" sz="2400" b="1" noProof="0" dirty="0">
                <a:ln>
                  <a:noFill/>
                </a:ln>
                <a:effectLst/>
                <a:uLnTx/>
                <a:uFillTx/>
                <a:latin typeface="仿宋_GB2312" pitchFamily="49" charset="-122"/>
                <a:ea typeface="仿宋_GB2312" pitchFamily="49" charset="-122"/>
                <a:sym typeface="+mn-ea"/>
              </a:rPr>
              <a:t>环境责任事故。</a:t>
            </a:r>
            <a:endParaRPr lang="zh-CN" altLang="en-US" sz="2400" dirty="0"/>
          </a:p>
          <a:p>
            <a:endParaRPr lang="zh-CN" altLang="en-US" dirty="0"/>
          </a:p>
        </p:txBody>
      </p:sp>
      <p:pic>
        <p:nvPicPr>
          <p:cNvPr id="5" name="图片 4" descr="C:\Users\88888\Pictures\图片1.png图片1"/>
          <p:cNvPicPr>
            <a:picLocks noChangeAspect="1"/>
          </p:cNvPicPr>
          <p:nvPr/>
        </p:nvPicPr>
        <p:blipFill>
          <a:blip r:embed="rId2"/>
          <a:srcRect/>
          <a:stretch>
            <a:fillRect/>
          </a:stretch>
        </p:blipFill>
        <p:spPr>
          <a:xfrm>
            <a:off x="-12700" y="-11430"/>
            <a:ext cx="9151620" cy="79248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5536" y="843558"/>
            <a:ext cx="8493125" cy="4970720"/>
          </a:xfrm>
          <a:prstGeom prst="rect">
            <a:avLst/>
          </a:prstGeom>
          <a:noFill/>
        </p:spPr>
        <p:txBody>
          <a:bodyPr wrap="square" rtlCol="0">
            <a:spAutoFit/>
          </a:bodyPr>
          <a:lstStyle/>
          <a:p>
            <a:r>
              <a:rPr lang="zh-CN" altLang="en-US" sz="2800" b="1" dirty="0">
                <a:solidFill>
                  <a:srgbClr val="FF0000"/>
                </a:solidFill>
                <a:latin typeface="仿宋_GB2312" pitchFamily="49" charset="-122"/>
                <a:ea typeface="仿宋_GB2312" pitchFamily="49" charset="-122"/>
              </a:rPr>
              <a:t>六、工作纪律</a:t>
            </a:r>
            <a:endParaRPr lang="zh-CN" altLang="en-US" sz="2800" dirty="0"/>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rPr>
              <a:t>   </a:t>
            </a:r>
            <a:r>
              <a:rPr lang="en-US" altLang="zh-CN" sz="2800" b="1" noProof="0" dirty="0">
                <a:ln>
                  <a:noFill/>
                </a:ln>
                <a:effectLst/>
                <a:uLnTx/>
                <a:uFillTx/>
                <a:latin typeface="仿宋_GB2312" pitchFamily="49" charset="-122"/>
                <a:ea typeface="仿宋_GB2312" pitchFamily="49" charset="-122"/>
              </a:rPr>
              <a:t>1.</a:t>
            </a:r>
            <a:r>
              <a:rPr lang="zh-CN" altLang="en-US" sz="2800" b="1" noProof="0" dirty="0">
                <a:ln>
                  <a:noFill/>
                </a:ln>
                <a:effectLst/>
                <a:uLnTx/>
                <a:uFillTx/>
                <a:latin typeface="仿宋_GB2312" pitchFamily="49" charset="-122"/>
                <a:ea typeface="仿宋_GB2312" pitchFamily="49" charset="-122"/>
              </a:rPr>
              <a:t>申报单位应当如实提供工程情况和相关资料，出具虚假材料的，取消参评资格，已完成评价的撤销评价结论。</a:t>
            </a:r>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rPr>
              <a:t>   </a:t>
            </a:r>
            <a:r>
              <a:rPr lang="en-US" altLang="zh-CN" sz="2800" b="1" noProof="0" dirty="0">
                <a:ln>
                  <a:noFill/>
                </a:ln>
                <a:effectLst/>
                <a:uLnTx/>
                <a:uFillTx/>
                <a:latin typeface="仿宋_GB2312" pitchFamily="49" charset="-122"/>
                <a:ea typeface="仿宋_GB2312" pitchFamily="49" charset="-122"/>
              </a:rPr>
              <a:t>2.</a:t>
            </a:r>
            <a:r>
              <a:rPr lang="zh-CN" altLang="en-US" sz="2800" b="1" noProof="0" dirty="0">
                <a:ln>
                  <a:noFill/>
                </a:ln>
                <a:effectLst/>
                <a:uLnTx/>
                <a:uFillTx/>
                <a:latin typeface="仿宋_GB2312" pitchFamily="49" charset="-122"/>
                <a:ea typeface="仿宋_GB2312" pitchFamily="49" charset="-122"/>
              </a:rPr>
              <a:t>申报单位应积极配合专家组的现场工作，严格执行中央八项规定，不得超规格接待，若有违规行为，视其情节给予批评警告，或取消参评资格。</a:t>
            </a:r>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rPr>
              <a:t>   </a:t>
            </a:r>
            <a:endParaRPr lang="zh-CN" altLang="en-US" sz="2800" dirty="0"/>
          </a:p>
        </p:txBody>
      </p:sp>
      <p:pic>
        <p:nvPicPr>
          <p:cNvPr id="5" name="图片 4" descr="C:\Users\88888\Pictures\图片1.png图片1"/>
          <p:cNvPicPr>
            <a:picLocks noChangeAspect="1"/>
          </p:cNvPicPr>
          <p:nvPr/>
        </p:nvPicPr>
        <p:blipFill>
          <a:blip r:embed="rId2"/>
          <a:srcRect/>
          <a:stretch>
            <a:fillRect/>
          </a:stretch>
        </p:blipFill>
        <p:spPr>
          <a:xfrm>
            <a:off x="-12700" y="-11430"/>
            <a:ext cx="9150350" cy="79248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4DED2292-760E-4E7F-AF5F-945EB7A4F1A2}"/>
              </a:ext>
            </a:extLst>
          </p:cNvPr>
          <p:cNvSpPr/>
          <p:nvPr/>
        </p:nvSpPr>
        <p:spPr>
          <a:xfrm>
            <a:off x="395536" y="1059582"/>
            <a:ext cx="8352928" cy="3678058"/>
          </a:xfrm>
          <a:prstGeom prst="rect">
            <a:avLst/>
          </a:prstGeom>
        </p:spPr>
        <p:txBody>
          <a:bodyPr wrap="square">
            <a:spAutoFit/>
          </a:bodyPr>
          <a:lstStyle/>
          <a:p>
            <a:pPr lvl="0"/>
            <a:r>
              <a:rPr lang="zh-CN" altLang="en-US" sz="2800" b="1" dirty="0">
                <a:solidFill>
                  <a:srgbClr val="FF0000"/>
                </a:solidFill>
                <a:latin typeface="仿宋_GB2312" pitchFamily="49" charset="-122"/>
                <a:ea typeface="仿宋_GB2312" pitchFamily="49" charset="-122"/>
              </a:rPr>
              <a:t>六、工作纪律</a:t>
            </a:r>
            <a:endParaRPr lang="en-US" altLang="zh-CN" sz="2800" b="1" dirty="0">
              <a:solidFill>
                <a:prstClr val="black"/>
              </a:solidFill>
              <a:latin typeface="仿宋_GB2312" pitchFamily="49" charset="-122"/>
              <a:ea typeface="仿宋_GB2312" pitchFamily="49" charset="-122"/>
            </a:endParaRPr>
          </a:p>
          <a:p>
            <a:pPr>
              <a:lnSpc>
                <a:spcPct val="150000"/>
              </a:lnSpc>
            </a:pPr>
            <a:r>
              <a:rPr lang="en-US" altLang="zh-CN" sz="2800" b="1" dirty="0">
                <a:solidFill>
                  <a:prstClr val="black"/>
                </a:solidFill>
                <a:latin typeface="仿宋_GB2312" pitchFamily="49" charset="-122"/>
                <a:ea typeface="仿宋_GB2312" pitchFamily="49" charset="-122"/>
              </a:rPr>
              <a:t>  3.</a:t>
            </a:r>
            <a:r>
              <a:rPr lang="zh-CN" altLang="en-US" sz="2800" b="1" dirty="0">
                <a:solidFill>
                  <a:prstClr val="black"/>
                </a:solidFill>
                <a:latin typeface="仿宋_GB2312" pitchFamily="49" charset="-122"/>
                <a:ea typeface="仿宋_GB2312" pitchFamily="49" charset="-122"/>
              </a:rPr>
              <a:t>专家、评委及中施企协工作人员，要秉公办事，严守秘密，廉洁自律，认真工作。未经中施企协批准，不得以任何理由、任何身份进行与之有关的非组织活动。对违反相关规定的，视其情节给予批评警告，或者取消相关资格。</a:t>
            </a:r>
            <a:endParaRPr lang="zh-CN" altLang="en-US" dirty="0"/>
          </a:p>
        </p:txBody>
      </p:sp>
      <p:pic>
        <p:nvPicPr>
          <p:cNvPr id="4" name="图片 3" descr="C:\Users\88888\Pictures\图片1.png图片1">
            <a:extLst>
              <a:ext uri="{FF2B5EF4-FFF2-40B4-BE49-F238E27FC236}">
                <a16:creationId xmlns:a16="http://schemas.microsoft.com/office/drawing/2014/main" id="{4ED0B9C5-4BFA-423F-8D32-C477B578F56F}"/>
              </a:ext>
            </a:extLst>
          </p:cNvPr>
          <p:cNvPicPr>
            <a:picLocks noChangeAspect="1"/>
          </p:cNvPicPr>
          <p:nvPr/>
        </p:nvPicPr>
        <p:blipFill>
          <a:blip r:embed="rId2"/>
          <a:srcRect/>
          <a:stretch>
            <a:fillRect/>
          </a:stretch>
        </p:blipFill>
        <p:spPr>
          <a:xfrm>
            <a:off x="-12700" y="-11430"/>
            <a:ext cx="9150350" cy="792480"/>
          </a:xfrm>
          <a:prstGeom prst="rect">
            <a:avLst/>
          </a:prstGeom>
        </p:spPr>
      </p:pic>
    </p:spTree>
    <p:extLst>
      <p:ext uri="{BB962C8B-B14F-4D97-AF65-F5344CB8AC3E}">
        <p14:creationId xmlns:p14="http://schemas.microsoft.com/office/powerpoint/2010/main" val="3244569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a:extLst>
              <a:ext uri="{FF2B5EF4-FFF2-40B4-BE49-F238E27FC236}">
                <a16:creationId xmlns:a16="http://schemas.microsoft.com/office/drawing/2014/main" id="{41A10489-C167-4EAB-B13D-47F7576D24AE}"/>
              </a:ext>
            </a:extLst>
          </p:cNvPr>
          <p:cNvSpPr txBox="1">
            <a:spLocks noChangeArrowheads="1"/>
          </p:cNvSpPr>
          <p:nvPr/>
        </p:nvSpPr>
        <p:spPr bwMode="auto">
          <a:xfrm>
            <a:off x="497829" y="823413"/>
            <a:ext cx="3416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Franklin Gothic Medium" panose="020B060302010202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Franklin Gothic Medium" panose="020B060302010202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Franklin Gothic Medium" panose="020B060302010202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dirty="0">
                <a:solidFill>
                  <a:srgbClr val="FF0000"/>
                </a:solidFill>
                <a:latin typeface="微软雅黑" panose="020B0503020204020204" pitchFamily="34" charset="-122"/>
                <a:sym typeface="Arial" panose="020B0604020202020204" pitchFamily="34" charset="0"/>
              </a:rPr>
              <a:t>对几个新概念的理解</a:t>
            </a:r>
            <a:endParaRPr lang="zh-CN" altLang="zh-CN" sz="2800" dirty="0">
              <a:solidFill>
                <a:srgbClr val="FF0000"/>
              </a:solidFill>
              <a:latin typeface="微软雅黑" panose="020B0503020204020204" pitchFamily="34" charset="-122"/>
              <a:sym typeface="Arial" panose="020B0604020202020204" pitchFamily="34" charset="0"/>
            </a:endParaRPr>
          </a:p>
        </p:txBody>
      </p:sp>
      <p:sp>
        <p:nvSpPr>
          <p:cNvPr id="35843" name="圆角矩形 8">
            <a:extLst>
              <a:ext uri="{FF2B5EF4-FFF2-40B4-BE49-F238E27FC236}">
                <a16:creationId xmlns:a16="http://schemas.microsoft.com/office/drawing/2014/main" id="{FDA65708-F085-4874-B5D4-50F14479079A}"/>
              </a:ext>
            </a:extLst>
          </p:cNvPr>
          <p:cNvSpPr>
            <a:spLocks noChangeArrowheads="1"/>
          </p:cNvSpPr>
          <p:nvPr/>
        </p:nvSpPr>
        <p:spPr bwMode="auto">
          <a:xfrm>
            <a:off x="755576" y="1425689"/>
            <a:ext cx="2008823" cy="385763"/>
          </a:xfrm>
          <a:prstGeom prst="roundRect">
            <a:avLst>
              <a:gd name="adj" fmla="val 16667"/>
            </a:avLst>
          </a:prstGeom>
          <a:solidFill>
            <a:srgbClr val="0265BF"/>
          </a:solidFill>
          <a:ln w="9525">
            <a:solidFill>
              <a:schemeClr val="bg1"/>
            </a:solidFill>
            <a:round/>
            <a:headEnd/>
            <a:tailEnd/>
          </a:ln>
          <a:effectLst>
            <a:outerShdw dist="38100" dir="2700000" algn="ctr" rotWithShape="0">
              <a:srgbClr val="000000">
                <a:alpha val="25000"/>
              </a:srgbClr>
            </a:outerShdw>
          </a:effectLst>
        </p:spPr>
        <p:txBody>
          <a:bodyPr anchor="ctr" anchorCtr="1"/>
          <a:lstStyle>
            <a:lvl1pPr>
              <a:spcBef>
                <a:spcPct val="20000"/>
              </a:spcBef>
              <a:buFont typeface="Arial" panose="020B0604020202020204" pitchFamily="34" charset="0"/>
              <a:buChar char="•"/>
              <a:defRPr sz="3200">
                <a:solidFill>
                  <a:schemeClr val="tx1"/>
                </a:solidFill>
                <a:latin typeface="Franklin Gothic Medium" panose="020B060302010202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Franklin Gothic Medium" panose="020B060302010202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Franklin Gothic Medium" panose="020B060302010202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en-US" altLang="zh-CN" sz="1620" b="1" dirty="0">
                <a:solidFill>
                  <a:schemeClr val="bg1"/>
                </a:solidFill>
                <a:latin typeface="微软雅黑" panose="020B0503020204020204" pitchFamily="34" charset="-122"/>
              </a:rPr>
              <a:t>2. </a:t>
            </a:r>
            <a:r>
              <a:rPr lang="zh-CN" altLang="en-US" sz="1620" b="1" dirty="0">
                <a:solidFill>
                  <a:schemeClr val="bg1"/>
                </a:solidFill>
                <a:latin typeface="微软雅黑" panose="020B0503020204020204" pitchFamily="34" charset="-122"/>
              </a:rPr>
              <a:t>关于绿色建造</a:t>
            </a:r>
          </a:p>
        </p:txBody>
      </p:sp>
      <p:sp>
        <p:nvSpPr>
          <p:cNvPr id="2" name="矩形 1">
            <a:extLst>
              <a:ext uri="{FF2B5EF4-FFF2-40B4-BE49-F238E27FC236}">
                <a16:creationId xmlns:a16="http://schemas.microsoft.com/office/drawing/2014/main" id="{2DA05A02-B748-4885-A0FE-42CE7876320E}"/>
              </a:ext>
            </a:extLst>
          </p:cNvPr>
          <p:cNvSpPr/>
          <p:nvPr/>
        </p:nvSpPr>
        <p:spPr>
          <a:xfrm>
            <a:off x="395536" y="2047162"/>
            <a:ext cx="8280920" cy="830997"/>
          </a:xfrm>
          <a:prstGeom prst="rect">
            <a:avLst/>
          </a:prstGeom>
        </p:spPr>
        <p:txBody>
          <a:bodyPr wrap="square">
            <a:spAutoFit/>
          </a:bodyPr>
          <a:lstStyle/>
          <a:p>
            <a:pPr>
              <a:defRPr/>
            </a:pPr>
            <a:r>
              <a:rPr lang="zh-CN" altLang="en-US" sz="2400" b="1" dirty="0">
                <a:latin typeface="+mn-ea"/>
                <a:ea typeface="+mn-ea"/>
              </a:rPr>
              <a:t>        是从生态文明建设、绿色发展要求的角度出发，提出的新型建造方式。</a:t>
            </a:r>
          </a:p>
        </p:txBody>
      </p:sp>
      <p:sp>
        <p:nvSpPr>
          <p:cNvPr id="3" name="矩形 2">
            <a:extLst>
              <a:ext uri="{FF2B5EF4-FFF2-40B4-BE49-F238E27FC236}">
                <a16:creationId xmlns:a16="http://schemas.microsoft.com/office/drawing/2014/main" id="{9019C573-441E-4844-903E-0E206CA3C06F}"/>
              </a:ext>
            </a:extLst>
          </p:cNvPr>
          <p:cNvSpPr/>
          <p:nvPr/>
        </p:nvSpPr>
        <p:spPr>
          <a:xfrm>
            <a:off x="1115616" y="2891231"/>
            <a:ext cx="2451312" cy="461665"/>
          </a:xfrm>
          <a:prstGeom prst="rect">
            <a:avLst/>
          </a:prstGeom>
        </p:spPr>
        <p:txBody>
          <a:bodyPr wrap="none">
            <a:spAutoFit/>
          </a:bodyPr>
          <a:lstStyle/>
          <a:p>
            <a:pPr>
              <a:defRPr/>
            </a:pPr>
            <a:r>
              <a:rPr lang="zh-CN" altLang="en-US" sz="2400" b="1" dirty="0">
                <a:latin typeface="+mn-ea"/>
                <a:ea typeface="+mn-ea"/>
              </a:rPr>
              <a:t>什么是绿色建造</a:t>
            </a:r>
            <a:r>
              <a:rPr lang="en-US" altLang="zh-CN" sz="2400" b="1" dirty="0">
                <a:latin typeface="+mn-ea"/>
                <a:ea typeface="+mn-ea"/>
              </a:rPr>
              <a:t>?</a:t>
            </a:r>
            <a:endParaRPr lang="zh-CN" altLang="en-US" sz="2400" b="1" dirty="0">
              <a:latin typeface="+mn-ea"/>
              <a:ea typeface="+mn-ea"/>
            </a:endParaRPr>
          </a:p>
        </p:txBody>
      </p:sp>
      <p:sp>
        <p:nvSpPr>
          <p:cNvPr id="5" name="圆角矩形 4">
            <a:extLst>
              <a:ext uri="{FF2B5EF4-FFF2-40B4-BE49-F238E27FC236}">
                <a16:creationId xmlns:a16="http://schemas.microsoft.com/office/drawing/2014/main" id="{CC476816-5E82-4801-BD24-309A0CD49184}"/>
              </a:ext>
            </a:extLst>
          </p:cNvPr>
          <p:cNvSpPr/>
          <p:nvPr/>
        </p:nvSpPr>
        <p:spPr bwMode="auto">
          <a:xfrm>
            <a:off x="497829" y="3352896"/>
            <a:ext cx="8034611" cy="1518559"/>
          </a:xfrm>
          <a:prstGeom prst="roundRect">
            <a:avLst/>
          </a:prstGeom>
          <a:solidFill>
            <a:srgbClr val="3AE6AD"/>
          </a:solidFill>
          <a:ln w="12700" cap="flat" cmpd="sng" algn="ctr">
            <a:solidFill>
              <a:schemeClr val="tx1"/>
            </a:solidFill>
            <a:prstDash val="dash"/>
            <a:round/>
            <a:headEnd type="none" w="med" len="med"/>
            <a:tailEnd type="none" w="med" len="med"/>
          </a:ln>
          <a:effectLst>
            <a:outerShdw algn="ctr" rotWithShape="0">
              <a:schemeClr val="tx1">
                <a:gamma/>
                <a:shade val="60000"/>
                <a:invGamma/>
              </a:schemeClr>
            </a:outerShdw>
          </a:effectLst>
        </p:spPr>
        <p:txBody>
          <a:bodyPr/>
          <a:lstStyle/>
          <a:p>
            <a:pPr>
              <a:lnSpc>
                <a:spcPts val="2070"/>
              </a:lnSpc>
              <a:defRPr/>
            </a:pPr>
            <a:r>
              <a:rPr lang="en-US" altLang="zh-CN" sz="2000" dirty="0">
                <a:latin typeface="+mn-ea"/>
                <a:ea typeface="+mn-ea"/>
              </a:rPr>
              <a:t>        </a:t>
            </a:r>
            <a:r>
              <a:rPr lang="zh-CN" altLang="zh-CN" sz="2000" dirty="0">
                <a:latin typeface="+mn-ea"/>
                <a:ea typeface="+mn-ea"/>
              </a:rPr>
              <a:t>绿色建造是指采用与绿色发展相适应的新型建造方式，通过建造活动的绿色化、工业化、信息化、集约化和产业化，改变传统粗放的生产方式，最大限度的节约资源、保护环境、提高效率、提升品质，提供优质生态的建筑产品，满足人民对美好生活需要的工程建造活动。</a:t>
            </a:r>
          </a:p>
        </p:txBody>
      </p:sp>
      <p:pic>
        <p:nvPicPr>
          <p:cNvPr id="7" name="图片 6">
            <a:extLst>
              <a:ext uri="{FF2B5EF4-FFF2-40B4-BE49-F238E27FC236}">
                <a16:creationId xmlns:a16="http://schemas.microsoft.com/office/drawing/2014/main" id="{0DD85A76-83B6-4F56-9F2C-D02B7B23973B}"/>
              </a:ext>
            </a:extLst>
          </p:cNvPr>
          <p:cNvPicPr>
            <a:picLocks noChangeAspect="1"/>
          </p:cNvPicPr>
          <p:nvPr/>
        </p:nvPicPr>
        <p:blipFill>
          <a:blip r:embed="rId2"/>
          <a:stretch>
            <a:fillRect/>
          </a:stretch>
        </p:blipFill>
        <p:spPr>
          <a:xfrm>
            <a:off x="-15240" y="17145"/>
            <a:ext cx="9156065" cy="828675"/>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3528" y="715236"/>
            <a:ext cx="8688070" cy="4428264"/>
          </a:xfrm>
          <a:prstGeom prst="rect">
            <a:avLst/>
          </a:prstGeom>
          <a:noFill/>
        </p:spPr>
        <p:txBody>
          <a:bodyPr wrap="square" rtlCol="0">
            <a:spAutoFit/>
          </a:bodyPr>
          <a:lstStyle/>
          <a:p>
            <a:r>
              <a:rPr lang="zh-CN" altLang="en-US" sz="2800" b="1" dirty="0">
                <a:solidFill>
                  <a:srgbClr val="FF0000"/>
                </a:solidFill>
                <a:latin typeface="仿宋_GB2312" pitchFamily="49" charset="-122"/>
                <a:ea typeface="仿宋_GB2312" pitchFamily="49" charset="-122"/>
              </a:rPr>
              <a:t>七、附则</a:t>
            </a:r>
            <a:endParaRPr lang="zh-CN" altLang="en-US" sz="2800" dirty="0"/>
          </a:p>
          <a:p>
            <a:pPr algn="l">
              <a:lnSpc>
                <a:spcPct val="150000"/>
              </a:lnSpc>
              <a:buClrTx/>
              <a:buSzTx/>
              <a:buNone/>
            </a:pPr>
            <a:r>
              <a:rPr lang="zh-CN" altLang="en-US" sz="2800" b="1" noProof="0" dirty="0">
                <a:ln>
                  <a:noFill/>
                </a:ln>
                <a:effectLst/>
                <a:uLnTx/>
                <a:uFillTx/>
                <a:latin typeface="仿宋_GB2312" pitchFamily="49" charset="-122"/>
                <a:ea typeface="仿宋_GB2312" pitchFamily="49" charset="-122"/>
              </a:rPr>
              <a:t>   （略）</a:t>
            </a:r>
            <a:endParaRPr lang="en-US" altLang="zh-CN" sz="2800" b="1" noProof="0" dirty="0">
              <a:ln>
                <a:noFill/>
              </a:ln>
              <a:effectLst/>
              <a:uLnTx/>
              <a:uFillTx/>
              <a:latin typeface="仿宋_GB2312" pitchFamily="49" charset="-122"/>
              <a:ea typeface="仿宋_GB2312" pitchFamily="49" charset="-122"/>
            </a:endParaRP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附件：</a:t>
            </a: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1.</a:t>
            </a:r>
            <a:r>
              <a:rPr lang="zh-CN" altLang="en-US" sz="2400" b="1" noProof="0" dirty="0">
                <a:ln>
                  <a:noFill/>
                </a:ln>
                <a:effectLst/>
                <a:uLnTx/>
                <a:uFillTx/>
                <a:latin typeface="仿宋_GB2312" pitchFamily="49" charset="-122"/>
                <a:ea typeface="仿宋_GB2312" pitchFamily="49" charset="-122"/>
                <a:hlinkClick r:id="rId2" action="ppaction://hlinkfile"/>
              </a:rPr>
              <a:t>立项申报文件</a:t>
            </a:r>
            <a:endParaRPr lang="zh-CN" altLang="en-US" sz="2400" b="1" noProof="0" dirty="0">
              <a:ln>
                <a:noFill/>
              </a:ln>
              <a:effectLst/>
              <a:uLnTx/>
              <a:uFillTx/>
              <a:latin typeface="仿宋_GB2312" pitchFamily="49" charset="-122"/>
              <a:ea typeface="仿宋_GB2312" pitchFamily="49" charset="-122"/>
            </a:endParaRP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2.</a:t>
            </a:r>
            <a:r>
              <a:rPr lang="zh-CN" altLang="en-US" sz="2400" b="1" noProof="0" dirty="0">
                <a:ln>
                  <a:noFill/>
                </a:ln>
                <a:effectLst/>
                <a:uLnTx/>
                <a:uFillTx/>
                <a:latin typeface="仿宋_GB2312" pitchFamily="49" charset="-122"/>
                <a:ea typeface="仿宋_GB2312" pitchFamily="49" charset="-122"/>
                <a:hlinkClick r:id="rId3" action="ppaction://hlinkfile"/>
              </a:rPr>
              <a:t>绿色施工过程咨询意见书</a:t>
            </a:r>
            <a:endParaRPr lang="zh-CN" altLang="en-US" sz="2400" b="1" noProof="0" dirty="0">
              <a:ln>
                <a:noFill/>
              </a:ln>
              <a:effectLst/>
              <a:uLnTx/>
              <a:uFillTx/>
              <a:latin typeface="仿宋_GB2312" pitchFamily="49" charset="-122"/>
              <a:ea typeface="仿宋_GB2312" pitchFamily="49" charset="-122"/>
            </a:endParaRP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3.</a:t>
            </a:r>
            <a:r>
              <a:rPr lang="zh-CN" altLang="en-US" sz="2400" b="1" noProof="0" dirty="0">
                <a:ln>
                  <a:noFill/>
                </a:ln>
                <a:effectLst/>
                <a:uLnTx/>
                <a:uFillTx/>
                <a:latin typeface="仿宋_GB2312" pitchFamily="49" charset="-122"/>
                <a:ea typeface="仿宋_GB2312" pitchFamily="49" charset="-122"/>
                <a:hlinkClick r:id="rId3" action="ppaction://hlinkfile"/>
              </a:rPr>
              <a:t>绿色建造水平绿色施工评价技术指标</a:t>
            </a:r>
            <a:endParaRPr lang="zh-CN" altLang="en-US" sz="2400" b="1" noProof="0" dirty="0">
              <a:ln>
                <a:noFill/>
              </a:ln>
              <a:effectLst/>
              <a:uLnTx/>
              <a:uFillTx/>
              <a:latin typeface="仿宋_GB2312" pitchFamily="49" charset="-122"/>
              <a:ea typeface="仿宋_GB2312" pitchFamily="49" charset="-122"/>
            </a:endParaRP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4.</a:t>
            </a:r>
            <a:r>
              <a:rPr lang="zh-CN" altLang="en-US" sz="2400" b="1" noProof="0" dirty="0">
                <a:ln>
                  <a:noFill/>
                </a:ln>
                <a:effectLst/>
                <a:uLnTx/>
                <a:uFillTx/>
                <a:latin typeface="仿宋_GB2312" pitchFamily="49" charset="-122"/>
                <a:ea typeface="仿宋_GB2312" pitchFamily="49" charset="-122"/>
                <a:hlinkClick r:id="rId4" action="ppaction://hlinkfile"/>
              </a:rPr>
              <a:t>绿色施工水平评价验收申请材料清单</a:t>
            </a:r>
            <a:endParaRPr lang="zh-CN" altLang="en-US" sz="2400" b="1" noProof="0" dirty="0">
              <a:ln>
                <a:noFill/>
              </a:ln>
              <a:effectLst/>
              <a:uLnTx/>
              <a:uFillTx/>
              <a:latin typeface="仿宋_GB2312" pitchFamily="49" charset="-122"/>
              <a:ea typeface="仿宋_GB2312" pitchFamily="49" charset="-122"/>
            </a:endParaRPr>
          </a:p>
          <a:p>
            <a:pPr algn="l">
              <a:lnSpc>
                <a:spcPct val="150000"/>
              </a:lnSpc>
              <a:buClrTx/>
              <a:buSzTx/>
              <a:buNone/>
            </a:pPr>
            <a:r>
              <a:rPr lang="zh-CN" altLang="en-US" sz="2400" b="1" noProof="0" dirty="0">
                <a:ln>
                  <a:noFill/>
                </a:ln>
                <a:effectLst/>
                <a:uLnTx/>
                <a:uFillTx/>
                <a:latin typeface="仿宋_GB2312" pitchFamily="49" charset="-122"/>
                <a:ea typeface="仿宋_GB2312" pitchFamily="49" charset="-122"/>
              </a:rPr>
              <a:t>   5.</a:t>
            </a:r>
            <a:r>
              <a:rPr lang="zh-CN" altLang="en-US" sz="2400" b="1" noProof="0" dirty="0">
                <a:ln>
                  <a:noFill/>
                </a:ln>
                <a:effectLst/>
                <a:uLnTx/>
                <a:uFillTx/>
                <a:latin typeface="仿宋_GB2312" pitchFamily="49" charset="-122"/>
                <a:ea typeface="仿宋_GB2312" pitchFamily="49" charset="-122"/>
                <a:hlinkClick r:id="rId5" action="ppaction://hlinkfile"/>
              </a:rPr>
              <a:t>绿色建造水平验收意见书 </a:t>
            </a:r>
            <a:endParaRPr lang="zh-CN" altLang="en-US" sz="2400" b="1" noProof="0" dirty="0">
              <a:ln>
                <a:noFill/>
              </a:ln>
              <a:effectLst/>
              <a:uLnTx/>
              <a:uFillTx/>
              <a:latin typeface="仿宋_GB2312" pitchFamily="49" charset="-122"/>
              <a:ea typeface="仿宋_GB2312" pitchFamily="49" charset="-122"/>
            </a:endParaRPr>
          </a:p>
        </p:txBody>
      </p:sp>
      <p:pic>
        <p:nvPicPr>
          <p:cNvPr id="5" name="图片 4" descr="C:\Users\88888\Pictures\图片1.png图片1"/>
          <p:cNvPicPr>
            <a:picLocks noChangeAspect="1"/>
          </p:cNvPicPr>
          <p:nvPr/>
        </p:nvPicPr>
        <p:blipFill>
          <a:blip r:embed="rId6"/>
          <a:srcRect/>
          <a:stretch>
            <a:fillRect/>
          </a:stretch>
        </p:blipFill>
        <p:spPr>
          <a:xfrm>
            <a:off x="-3810" y="-11430"/>
            <a:ext cx="9140825" cy="79248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4DED2292-760E-4E7F-AF5F-945EB7A4F1A2}"/>
              </a:ext>
            </a:extLst>
          </p:cNvPr>
          <p:cNvSpPr/>
          <p:nvPr/>
        </p:nvSpPr>
        <p:spPr>
          <a:xfrm>
            <a:off x="386011" y="915566"/>
            <a:ext cx="8352928" cy="3816429"/>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a:ln>
                  <a:noFill/>
                </a:ln>
                <a:solidFill>
                  <a:srgbClr val="FF0000"/>
                </a:solidFill>
                <a:effectLst/>
                <a:uLnTx/>
                <a:uFillTx/>
                <a:latin typeface="仿宋_GB2312" pitchFamily="49" charset="-122"/>
                <a:ea typeface="仿宋_GB2312" pitchFamily="49" charset="-122"/>
                <a:cs typeface="+mn-cs"/>
              </a:rPr>
              <a:t>绿色施工评价常见问题：</a:t>
            </a:r>
            <a:endParaRPr kumimoji="0" lang="en-US" altLang="zh-CN" sz="2800" b="1" i="0" u="none" strike="noStrike" kern="1200" cap="none" spc="0" normalizeH="0" baseline="0" noProof="0" dirty="0">
              <a:ln>
                <a:noFill/>
              </a:ln>
              <a:solidFill>
                <a:srgbClr val="FF0000"/>
              </a:solidFill>
              <a:effectLst/>
              <a:uLnTx/>
              <a:uFillTx/>
              <a:latin typeface="仿宋_GB2312" pitchFamily="49" charset="-122"/>
              <a:ea typeface="仿宋_GB2312" pitchFamily="49" charset="-122"/>
              <a:cs typeface="+mn-cs"/>
            </a:endParaRPr>
          </a:p>
          <a:p>
            <a:pPr marL="342900" lvl="0" indent="-342900" algn="just">
              <a:spcAft>
                <a:spcPts val="0"/>
              </a:spcAft>
              <a:buFont typeface="+mj-lt"/>
              <a:buAutoNum type="arabicPeriod"/>
            </a:pPr>
            <a:r>
              <a:rPr lang="zh-CN" altLang="zh-CN" sz="2800" b="1" dirty="0"/>
              <a:t>未见建设单位绿色施工总体策划方案和参建单位的绿色施工专项方案；</a:t>
            </a:r>
            <a:endParaRPr lang="en-US" altLang="zh-CN" sz="2800" b="1" dirty="0"/>
          </a:p>
          <a:p>
            <a:pPr marL="342900" lvl="0" indent="-342900" algn="just">
              <a:spcAft>
                <a:spcPts val="0"/>
              </a:spcAft>
              <a:buFont typeface="+mj-lt"/>
              <a:buAutoNum type="arabicPeriod"/>
            </a:pPr>
            <a:r>
              <a:rPr lang="zh-CN" altLang="zh-CN" sz="2800" b="1" dirty="0"/>
              <a:t>各参建单位的项目管理规划均没有绿色施工内容</a:t>
            </a:r>
            <a:r>
              <a:rPr lang="zh-CN" altLang="en-US" sz="2800" b="1" dirty="0"/>
              <a:t>。</a:t>
            </a:r>
            <a:endParaRPr lang="en-US" altLang="zh-CN" sz="2800" b="1" dirty="0"/>
          </a:p>
          <a:p>
            <a:pPr marL="342900" lvl="0" indent="-342900" algn="just">
              <a:spcAft>
                <a:spcPts val="0"/>
              </a:spcAft>
              <a:buFont typeface="+mj-lt"/>
              <a:buAutoNum type="arabicPeriod"/>
            </a:pPr>
            <a:r>
              <a:rPr lang="zh-CN" altLang="zh-CN" sz="2800" kern="100" dirty="0">
                <a:latin typeface="Calibri" panose="020F0502020204030204" pitchFamily="34" charset="0"/>
                <a:cs typeface="Times New Roman" panose="02020603050405020304" pitchFamily="18" charset="0"/>
              </a:rPr>
              <a:t>绿色施工资料未及时归档与整理，应有档案号的未记录。</a:t>
            </a:r>
            <a:endParaRPr lang="en-US" altLang="zh-CN" sz="2800" kern="100" dirty="0">
              <a:latin typeface="Calibri" panose="020F0502020204030204" pitchFamily="34" charset="0"/>
              <a:cs typeface="Times New Roman" panose="02020603050405020304" pitchFamily="18" charset="0"/>
            </a:endParaRPr>
          </a:p>
          <a:p>
            <a:pPr marL="342900" lvl="0" indent="-342900" algn="just">
              <a:spcAft>
                <a:spcPts val="0"/>
              </a:spcAft>
              <a:buFont typeface="+mj-lt"/>
              <a:buAutoNum type="arabicPeriod"/>
            </a:pPr>
            <a:r>
              <a:rPr lang="zh-CN" altLang="en-US" sz="2800" kern="100" dirty="0">
                <a:latin typeface="Calibri" panose="020F0502020204030204" pitchFamily="34" charset="0"/>
                <a:cs typeface="Times New Roman" panose="02020603050405020304" pitchFamily="18" charset="0"/>
              </a:rPr>
              <a:t>绿色施工策划方案中目标值不明确。</a:t>
            </a:r>
            <a:endParaRPr lang="zh-CN" altLang="zh-CN" sz="2800" kern="100" dirty="0">
              <a:latin typeface="Calibri" panose="020F0502020204030204" pitchFamily="34" charset="0"/>
              <a:cs typeface="Times New Roman" panose="02020603050405020304" pitchFamily="18" charset="0"/>
            </a:endParaRPr>
          </a:p>
          <a:p>
            <a:pPr marL="342900" lvl="0" indent="-342900" algn="just">
              <a:spcAft>
                <a:spcPts val="0"/>
              </a:spcAft>
              <a:buFont typeface="+mj-lt"/>
              <a:buAutoNum type="arabicPeriod"/>
            </a:pPr>
            <a:r>
              <a:rPr lang="zh-CN" altLang="zh-CN" sz="2800" kern="100" dirty="0">
                <a:latin typeface="Calibri" panose="020F0502020204030204" pitchFamily="34" charset="0"/>
                <a:cs typeface="Times New Roman" panose="02020603050405020304" pitchFamily="18" charset="0"/>
              </a:rPr>
              <a:t>生活饮用水管道未见消毒记录。</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pic>
        <p:nvPicPr>
          <p:cNvPr id="4" name="图片 3" descr="C:\Users\88888\Pictures\图片1.png图片1">
            <a:extLst>
              <a:ext uri="{FF2B5EF4-FFF2-40B4-BE49-F238E27FC236}">
                <a16:creationId xmlns:a16="http://schemas.microsoft.com/office/drawing/2014/main" id="{4ED0B9C5-4BFA-423F-8D32-C477B578F56F}"/>
              </a:ext>
            </a:extLst>
          </p:cNvPr>
          <p:cNvPicPr>
            <a:picLocks noChangeAspect="1"/>
          </p:cNvPicPr>
          <p:nvPr/>
        </p:nvPicPr>
        <p:blipFill>
          <a:blip r:embed="rId2"/>
          <a:srcRect/>
          <a:stretch>
            <a:fillRect/>
          </a:stretch>
        </p:blipFill>
        <p:spPr>
          <a:xfrm>
            <a:off x="-12700" y="-11430"/>
            <a:ext cx="9150350" cy="792480"/>
          </a:xfrm>
          <a:prstGeom prst="rect">
            <a:avLst/>
          </a:prstGeom>
        </p:spPr>
      </p:pic>
    </p:spTree>
    <p:extLst>
      <p:ext uri="{BB962C8B-B14F-4D97-AF65-F5344CB8AC3E}">
        <p14:creationId xmlns:p14="http://schemas.microsoft.com/office/powerpoint/2010/main" val="1618567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87605A31-5A1F-4C67-BF79-1A7E08529A86}"/>
              </a:ext>
            </a:extLst>
          </p:cNvPr>
          <p:cNvSpPr/>
          <p:nvPr/>
        </p:nvSpPr>
        <p:spPr>
          <a:xfrm>
            <a:off x="251520" y="1131590"/>
            <a:ext cx="8640960" cy="3970318"/>
          </a:xfrm>
          <a:prstGeom prst="rect">
            <a:avLst/>
          </a:prstGeom>
        </p:spPr>
        <p:txBody>
          <a:bodyPr wrap="square">
            <a:spAutoFit/>
          </a:bodyPr>
          <a:lstStyle/>
          <a:p>
            <a:pPr lvl="0">
              <a:defRPr/>
            </a:pPr>
            <a:r>
              <a:rPr lang="zh-CN" altLang="en-US" sz="2800" b="1" dirty="0">
                <a:solidFill>
                  <a:srgbClr val="FF0000"/>
                </a:solidFill>
                <a:latin typeface="仿宋_GB2312" pitchFamily="49" charset="-122"/>
                <a:ea typeface="仿宋_GB2312" pitchFamily="49" charset="-122"/>
              </a:rPr>
              <a:t>绿色施工评价案例：</a:t>
            </a:r>
            <a:endParaRPr lang="en-US" altLang="zh-CN" sz="2800" b="1" dirty="0">
              <a:solidFill>
                <a:srgbClr val="FF0000"/>
              </a:solidFill>
              <a:latin typeface="仿宋_GB2312" pitchFamily="49" charset="-122"/>
              <a:ea typeface="仿宋_GB2312" pitchFamily="49" charset="-122"/>
            </a:endParaRPr>
          </a:p>
          <a:p>
            <a:r>
              <a:rPr lang="en-US" altLang="zh-CN" sz="2800" kern="100" dirty="0">
                <a:latin typeface="Calibri" panose="020F0502020204030204" pitchFamily="34" charset="0"/>
                <a:cs typeface="Times New Roman" panose="02020603050405020304" pitchFamily="18" charset="0"/>
              </a:rPr>
              <a:t>5.</a:t>
            </a:r>
            <a:r>
              <a:rPr lang="zh-CN" altLang="zh-CN" sz="2800" kern="100" dirty="0">
                <a:latin typeface="Calibri" panose="020F0502020204030204" pitchFamily="34" charset="0"/>
                <a:cs typeface="Times New Roman" panose="02020603050405020304" pitchFamily="18" charset="0"/>
              </a:rPr>
              <a:t>生活饮用水样本是从</a:t>
            </a:r>
            <a:r>
              <a:rPr lang="en-US" altLang="zh-CN" sz="2800" kern="100" dirty="0">
                <a:latin typeface="Calibri" panose="020F0502020204030204" pitchFamily="34" charset="0"/>
                <a:cs typeface="Times New Roman" panose="02020603050405020304" pitchFamily="18" charset="0"/>
              </a:rPr>
              <a:t>XX</a:t>
            </a:r>
            <a:r>
              <a:rPr lang="zh-CN" altLang="zh-CN" sz="2800" kern="100" dirty="0">
                <a:latin typeface="Calibri" panose="020F0502020204030204" pitchFamily="34" charset="0"/>
                <a:cs typeface="Times New Roman" panose="02020603050405020304" pitchFamily="18" charset="0"/>
              </a:rPr>
              <a:t>水厂取的，不符合规范规定、应从管道末端取水，且应有监理确认。</a:t>
            </a:r>
            <a:endParaRPr lang="en-US" altLang="zh-CN" sz="2800" kern="100" dirty="0">
              <a:latin typeface="Calibri" panose="020F0502020204030204" pitchFamily="34" charset="0"/>
              <a:cs typeface="Times New Roman" panose="02020603050405020304" pitchFamily="18" charset="0"/>
            </a:endParaRPr>
          </a:p>
          <a:p>
            <a:r>
              <a:rPr lang="en-US" altLang="zh-CN" sz="2800" b="1" kern="100" dirty="0">
                <a:latin typeface="Calibri" panose="020F0502020204030204" pitchFamily="34" charset="0"/>
                <a:cs typeface="Times New Roman" panose="02020603050405020304" pitchFamily="18" charset="0"/>
              </a:rPr>
              <a:t>6.</a:t>
            </a:r>
            <a:r>
              <a:rPr lang="zh-CN" altLang="zh-CN" sz="2800" b="1" dirty="0"/>
              <a:t>饮用水水质化验报告没有结论，没有明确是否符合国家标准有要求；</a:t>
            </a:r>
            <a:endParaRPr lang="zh-CN" altLang="zh-CN" sz="2800" dirty="0"/>
          </a:p>
          <a:p>
            <a:r>
              <a:rPr lang="en-US" altLang="zh-CN" sz="2800" kern="100" dirty="0">
                <a:latin typeface="Calibri" panose="020F0502020204030204" pitchFamily="34" charset="0"/>
                <a:cs typeface="Times New Roman" panose="02020603050405020304" pitchFamily="18" charset="0"/>
              </a:rPr>
              <a:t>7.</a:t>
            </a:r>
            <a:r>
              <a:rPr lang="zh-CN" altLang="zh-CN" sz="2800" kern="100" dirty="0">
                <a:latin typeface="Calibri" panose="020F0502020204030204" pitchFamily="34" charset="0"/>
                <a:cs typeface="Times New Roman" panose="02020603050405020304" pitchFamily="18" charset="0"/>
              </a:rPr>
              <a:t>噪音控制实际值昼间小于等于</a:t>
            </a:r>
            <a:r>
              <a:rPr lang="en-US" altLang="zh-CN" sz="2800" kern="100" dirty="0">
                <a:latin typeface="Calibri" panose="020F0502020204030204" pitchFamily="34" charset="0"/>
                <a:cs typeface="Times New Roman" panose="02020603050405020304" pitchFamily="18" charset="0"/>
              </a:rPr>
              <a:t>62db</a:t>
            </a:r>
            <a:r>
              <a:rPr lang="zh-CN" altLang="zh-CN" sz="2800" kern="100" dirty="0">
                <a:latin typeface="Calibri" panose="020F0502020204030204" pitchFamily="34" charset="0"/>
                <a:cs typeface="Times New Roman" panose="02020603050405020304" pitchFamily="18" charset="0"/>
              </a:rPr>
              <a:t>，夜间小于等于</a:t>
            </a:r>
            <a:r>
              <a:rPr lang="en-US" altLang="zh-CN" sz="2800" kern="100" dirty="0">
                <a:latin typeface="Calibri" panose="020F0502020204030204" pitchFamily="34" charset="0"/>
                <a:cs typeface="Times New Roman" panose="02020603050405020304" pitchFamily="18" charset="0"/>
              </a:rPr>
              <a:t>43db</a:t>
            </a:r>
            <a:r>
              <a:rPr lang="zh-CN" altLang="zh-CN" sz="2800" kern="100" dirty="0">
                <a:latin typeface="Calibri" panose="020F0502020204030204" pitchFamily="34" charset="0"/>
                <a:cs typeface="Times New Roman" panose="02020603050405020304" pitchFamily="18" charset="0"/>
              </a:rPr>
              <a:t>，经查证与检测报告数据不符</a:t>
            </a:r>
            <a:r>
              <a:rPr lang="zh-CN" altLang="zh-CN" sz="2800" dirty="0"/>
              <a:t>（</a:t>
            </a:r>
            <a:r>
              <a:rPr lang="en-US" altLang="zh-CN" sz="2800" dirty="0">
                <a:solidFill>
                  <a:srgbClr val="FFFF00"/>
                </a:solidFill>
              </a:rPr>
              <a:t>1.</a:t>
            </a:r>
            <a:r>
              <a:rPr lang="zh-CN" altLang="zh-CN" sz="2800" dirty="0">
                <a:solidFill>
                  <a:srgbClr val="FFFF00"/>
                </a:solidFill>
              </a:rPr>
              <a:t>各施工阶段昼间噪声：≤</a:t>
            </a:r>
            <a:r>
              <a:rPr lang="en-US" altLang="zh-CN" sz="2800" dirty="0">
                <a:solidFill>
                  <a:srgbClr val="FFFF00"/>
                </a:solidFill>
              </a:rPr>
              <a:t>70dB</a:t>
            </a:r>
            <a:r>
              <a:rPr lang="zh-CN" altLang="en-US" sz="2800" dirty="0">
                <a:solidFill>
                  <a:srgbClr val="FFFF00"/>
                </a:solidFill>
              </a:rPr>
              <a:t>；</a:t>
            </a:r>
            <a:r>
              <a:rPr lang="en-US" altLang="zh-CN" sz="2800" dirty="0">
                <a:solidFill>
                  <a:srgbClr val="FFFF00"/>
                </a:solidFill>
              </a:rPr>
              <a:t>2.</a:t>
            </a:r>
            <a:r>
              <a:rPr lang="zh-CN" altLang="zh-CN" sz="2800" dirty="0">
                <a:solidFill>
                  <a:srgbClr val="FFFF00"/>
                </a:solidFill>
              </a:rPr>
              <a:t> 各施工阶段夜间噪声：≤</a:t>
            </a:r>
            <a:r>
              <a:rPr lang="en-US" altLang="zh-CN" sz="2800" dirty="0">
                <a:solidFill>
                  <a:srgbClr val="FFFF00"/>
                </a:solidFill>
              </a:rPr>
              <a:t>55dB</a:t>
            </a:r>
            <a:r>
              <a:rPr lang="zh-CN" altLang="zh-CN" sz="2800" dirty="0"/>
              <a:t>）</a:t>
            </a:r>
            <a:r>
              <a:rPr lang="zh-CN" altLang="zh-CN" sz="2800" kern="100" dirty="0">
                <a:latin typeface="Calibri" panose="020F0502020204030204" pitchFamily="34" charset="0"/>
                <a:cs typeface="Times New Roman" panose="02020603050405020304" pitchFamily="18" charset="0"/>
              </a:rPr>
              <a:t>。</a:t>
            </a:r>
            <a:r>
              <a:rPr lang="en-US" altLang="zh-CN" sz="2800" kern="100" dirty="0">
                <a:latin typeface="Calibri" panose="020F0502020204030204" pitchFamily="34" charset="0"/>
                <a:cs typeface="Times New Roman" panose="02020603050405020304" pitchFamily="18" charset="0"/>
              </a:rPr>
              <a:t>                         8.</a:t>
            </a:r>
            <a:r>
              <a:rPr lang="zh-CN" altLang="zh-CN" sz="2800" kern="100" dirty="0">
                <a:latin typeface="Calibri" panose="020F0502020204030204" pitchFamily="34" charset="0"/>
                <a:cs typeface="Times New Roman" panose="02020603050405020304" pitchFamily="18" charset="0"/>
              </a:rPr>
              <a:t>长期居住人环境检测报告结果缺项。</a:t>
            </a:r>
          </a:p>
        </p:txBody>
      </p:sp>
      <p:pic>
        <p:nvPicPr>
          <p:cNvPr id="4" name="图片 3" descr="C:\Users\88888\Pictures\图片1.png图片1">
            <a:extLst>
              <a:ext uri="{FF2B5EF4-FFF2-40B4-BE49-F238E27FC236}">
                <a16:creationId xmlns:a16="http://schemas.microsoft.com/office/drawing/2014/main" id="{1025B867-9249-46A0-B4C2-A5884ECEADBC}"/>
              </a:ext>
            </a:extLst>
          </p:cNvPr>
          <p:cNvPicPr>
            <a:picLocks noChangeAspect="1"/>
          </p:cNvPicPr>
          <p:nvPr/>
        </p:nvPicPr>
        <p:blipFill>
          <a:blip r:embed="rId2"/>
          <a:srcRect/>
          <a:stretch>
            <a:fillRect/>
          </a:stretch>
        </p:blipFill>
        <p:spPr>
          <a:xfrm>
            <a:off x="-12700" y="-11430"/>
            <a:ext cx="9150350" cy="792480"/>
          </a:xfrm>
          <a:prstGeom prst="rect">
            <a:avLst/>
          </a:prstGeom>
        </p:spPr>
      </p:pic>
    </p:spTree>
    <p:extLst>
      <p:ext uri="{BB962C8B-B14F-4D97-AF65-F5344CB8AC3E}">
        <p14:creationId xmlns:p14="http://schemas.microsoft.com/office/powerpoint/2010/main" val="31463909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95467BC9-BC85-425B-B668-7DFF89B6BDF4}"/>
              </a:ext>
            </a:extLst>
          </p:cNvPr>
          <p:cNvSpPr/>
          <p:nvPr/>
        </p:nvSpPr>
        <p:spPr>
          <a:xfrm>
            <a:off x="467544" y="699542"/>
            <a:ext cx="7416824" cy="4616648"/>
          </a:xfrm>
          <a:prstGeom prst="rect">
            <a:avLst/>
          </a:prstGeom>
        </p:spPr>
        <p:txBody>
          <a:bodyPr wrap="square">
            <a:spAutoFit/>
          </a:bodyPr>
          <a:lstStyle/>
          <a:p>
            <a:pPr lvl="0" algn="just">
              <a:lnSpc>
                <a:spcPct val="150000"/>
              </a:lnSpc>
              <a:spcAft>
                <a:spcPts val="0"/>
              </a:spcAft>
            </a:pPr>
            <a:r>
              <a:rPr lang="zh-CN" altLang="en-US" sz="2800" b="1" dirty="0">
                <a:solidFill>
                  <a:srgbClr val="FF0000"/>
                </a:solidFill>
                <a:latin typeface="仿宋_GB2312" pitchFamily="49" charset="-122"/>
                <a:ea typeface="仿宋_GB2312" pitchFamily="49" charset="-122"/>
              </a:rPr>
              <a:t>绿色施工评价常见问题</a:t>
            </a:r>
            <a:r>
              <a:rPr lang="zh-CN" altLang="zh-CN" sz="2800" kern="100" dirty="0">
                <a:latin typeface="Calibri" panose="020F0502020204030204" pitchFamily="34" charset="0"/>
                <a:cs typeface="Times New Roman" panose="02020603050405020304" pitchFamily="18" charset="0"/>
              </a:rPr>
              <a:t>：</a:t>
            </a:r>
          </a:p>
          <a:p>
            <a:r>
              <a:rPr lang="en-US" altLang="zh-CN" sz="2800" kern="100" dirty="0">
                <a:latin typeface="Calibri" panose="020F0502020204030204" pitchFamily="34" charset="0"/>
                <a:cs typeface="Times New Roman" panose="02020603050405020304" pitchFamily="18" charset="0"/>
              </a:rPr>
              <a:t>9.</a:t>
            </a:r>
            <a:r>
              <a:rPr lang="zh-CN" altLang="zh-CN" sz="2800" kern="100" dirty="0">
                <a:latin typeface="Calibri" panose="020F0502020204030204" pitchFamily="34" charset="0"/>
                <a:cs typeface="Times New Roman" panose="02020603050405020304" pitchFamily="18" charset="0"/>
              </a:rPr>
              <a:t>未见绿色施工培训交底记录。</a:t>
            </a:r>
          </a:p>
          <a:p>
            <a:r>
              <a:rPr lang="en-US" altLang="zh-CN" sz="2800" kern="100" dirty="0">
                <a:latin typeface="Calibri" panose="020F0502020204030204" pitchFamily="34" charset="0"/>
                <a:cs typeface="Times New Roman" panose="02020603050405020304" pitchFamily="18" charset="0"/>
              </a:rPr>
              <a:t>10.</a:t>
            </a:r>
            <a:r>
              <a:rPr lang="zh-CN" altLang="zh-CN" sz="2800" kern="100" dirty="0">
                <a:latin typeface="Calibri" panose="020F0502020204030204" pitchFamily="34" charset="0"/>
                <a:cs typeface="Times New Roman" panose="02020603050405020304" pitchFamily="18" charset="0"/>
              </a:rPr>
              <a:t>未见主控地面瓷砖放射性物质检测</a:t>
            </a:r>
            <a:r>
              <a:rPr lang="zh-CN" altLang="en-US" sz="2800" kern="100" dirty="0">
                <a:latin typeface="Calibri" panose="020F0502020204030204" pitchFamily="34" charset="0"/>
                <a:cs typeface="Times New Roman" panose="02020603050405020304" pitchFamily="18" charset="0"/>
              </a:rPr>
              <a:t>报告。</a:t>
            </a:r>
            <a:endParaRPr lang="en-US" altLang="zh-CN" sz="2800" b="1" dirty="0">
              <a:solidFill>
                <a:srgbClr val="FF0000"/>
              </a:solidFill>
              <a:latin typeface="仿宋_GB2312" pitchFamily="49" charset="-122"/>
              <a:ea typeface="仿宋_GB2312" pitchFamily="49" charset="-122"/>
            </a:endParaRPr>
          </a:p>
          <a:p>
            <a:r>
              <a:rPr lang="en-US" altLang="zh-CN" sz="2800" dirty="0"/>
              <a:t>11.</a:t>
            </a:r>
            <a:r>
              <a:rPr lang="zh-CN" altLang="zh-CN" sz="2800" kern="100" dirty="0">
                <a:latin typeface="Calibri" panose="020F0502020204030204" pitchFamily="34" charset="0"/>
                <a:cs typeface="Times New Roman" panose="02020603050405020304" pitchFamily="18" charset="0"/>
              </a:rPr>
              <a:t>未见未使用国家明令禁止的材料设备等支撑性证明文件。</a:t>
            </a:r>
            <a:endParaRPr lang="en-US" altLang="zh-CN" sz="2800" dirty="0"/>
          </a:p>
          <a:p>
            <a:r>
              <a:rPr lang="en-US" altLang="zh-CN" sz="2800" dirty="0"/>
              <a:t>12.</a:t>
            </a:r>
            <a:r>
              <a:rPr lang="zh-CN" altLang="en-US" sz="2800" dirty="0"/>
              <a:t>文件</a:t>
            </a:r>
            <a:r>
              <a:rPr lang="zh-CN" altLang="zh-CN" sz="2800" dirty="0"/>
              <a:t>环保验收报告</a:t>
            </a:r>
            <a:r>
              <a:rPr lang="en-US" altLang="zh-CN" sz="2800" dirty="0"/>
              <a:t>-(</a:t>
            </a:r>
            <a:r>
              <a:rPr lang="zh-CN" altLang="zh-CN" sz="2800" dirty="0"/>
              <a:t>工频电场、工频磁场、噪声</a:t>
            </a:r>
            <a:r>
              <a:rPr lang="en-US" altLang="zh-CN" sz="2800" dirty="0"/>
              <a:t>) </a:t>
            </a:r>
            <a:r>
              <a:rPr lang="zh-CN" altLang="en-US" sz="2800" dirty="0"/>
              <a:t>。</a:t>
            </a:r>
            <a:endParaRPr lang="en-US" altLang="zh-CN" sz="2800" dirty="0"/>
          </a:p>
          <a:p>
            <a:r>
              <a:rPr lang="en-US" altLang="zh-CN" sz="2800" dirty="0"/>
              <a:t>13.</a:t>
            </a:r>
            <a:r>
              <a:rPr lang="zh-CN" altLang="zh-CN" sz="2800" dirty="0"/>
              <a:t>水土保持监测总结报告；</a:t>
            </a:r>
            <a:endParaRPr lang="zh-CN" altLang="zh-CN" sz="2800" b="1" dirty="0"/>
          </a:p>
          <a:p>
            <a:r>
              <a:rPr lang="en-US" altLang="zh-CN" sz="2800" dirty="0"/>
              <a:t>14.</a:t>
            </a:r>
            <a:r>
              <a:rPr lang="zh-CN" altLang="zh-CN" sz="2800" dirty="0"/>
              <a:t>水土保持验收报告。</a:t>
            </a:r>
            <a:endParaRPr lang="en-US" altLang="zh-CN" sz="2800" kern="100" dirty="0">
              <a:latin typeface="Calibri" panose="020F0502020204030204" pitchFamily="34" charset="0"/>
              <a:cs typeface="Times New Roman" panose="02020603050405020304" pitchFamily="18" charset="0"/>
            </a:endParaRPr>
          </a:p>
          <a:p>
            <a:endParaRPr lang="zh-CN" altLang="zh-CN" sz="2800" b="1" dirty="0"/>
          </a:p>
        </p:txBody>
      </p:sp>
      <p:pic>
        <p:nvPicPr>
          <p:cNvPr id="4" name="图片 3" descr="C:\Users\88888\Pictures\图片1.png图片1">
            <a:extLst>
              <a:ext uri="{FF2B5EF4-FFF2-40B4-BE49-F238E27FC236}">
                <a16:creationId xmlns:a16="http://schemas.microsoft.com/office/drawing/2014/main" id="{6A21F626-17AF-45BA-8F10-ECA96B578F58}"/>
              </a:ext>
            </a:extLst>
          </p:cNvPr>
          <p:cNvPicPr>
            <a:picLocks noChangeAspect="1"/>
          </p:cNvPicPr>
          <p:nvPr/>
        </p:nvPicPr>
        <p:blipFill>
          <a:blip r:embed="rId2"/>
          <a:srcRect/>
          <a:stretch>
            <a:fillRect/>
          </a:stretch>
        </p:blipFill>
        <p:spPr>
          <a:xfrm>
            <a:off x="-12700" y="-11430"/>
            <a:ext cx="9150350" cy="792480"/>
          </a:xfrm>
          <a:prstGeom prst="rect">
            <a:avLst/>
          </a:prstGeom>
        </p:spPr>
      </p:pic>
    </p:spTree>
    <p:extLst>
      <p:ext uri="{BB962C8B-B14F-4D97-AF65-F5344CB8AC3E}">
        <p14:creationId xmlns:p14="http://schemas.microsoft.com/office/powerpoint/2010/main" val="9253947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DAC0ABCF-61A3-4703-9CAE-DF849C48D7F0}"/>
              </a:ext>
            </a:extLst>
          </p:cNvPr>
          <p:cNvSpPr/>
          <p:nvPr/>
        </p:nvSpPr>
        <p:spPr>
          <a:xfrm>
            <a:off x="107504" y="792480"/>
            <a:ext cx="8856984" cy="4589077"/>
          </a:xfrm>
          <a:prstGeom prst="rect">
            <a:avLst/>
          </a:prstGeom>
        </p:spPr>
        <p:txBody>
          <a:bodyPr wrap="square">
            <a:spAutoFit/>
          </a:bodyPr>
          <a:lstStyle/>
          <a:p>
            <a:r>
              <a:rPr lang="zh-CN" altLang="en-US" sz="2800" b="1" dirty="0">
                <a:solidFill>
                  <a:srgbClr val="FF0000"/>
                </a:solidFill>
                <a:latin typeface="仿宋_GB2312" pitchFamily="49" charset="-122"/>
                <a:ea typeface="仿宋_GB2312" pitchFamily="49" charset="-122"/>
              </a:rPr>
              <a:t>绿色施工评价常见问题</a:t>
            </a:r>
            <a:r>
              <a:rPr lang="zh-CN" altLang="zh-CN" sz="2800" kern="100" dirty="0">
                <a:latin typeface="Calibri" panose="020F0502020204030204" pitchFamily="34" charset="0"/>
                <a:cs typeface="Times New Roman" panose="02020603050405020304" pitchFamily="18" charset="0"/>
              </a:rPr>
              <a:t>：</a:t>
            </a:r>
            <a:endParaRPr lang="en-US" altLang="zh-CN" sz="2800" kern="100" dirty="0">
              <a:latin typeface="Calibri" panose="020F0502020204030204" pitchFamily="34" charset="0"/>
              <a:cs typeface="Times New Roman" panose="02020603050405020304" pitchFamily="18" charset="0"/>
            </a:endParaRPr>
          </a:p>
          <a:p>
            <a:r>
              <a:rPr lang="en-US" altLang="zh-CN" sz="2400" kern="100" dirty="0">
                <a:latin typeface="Calibri" panose="020F0502020204030204" pitchFamily="34" charset="0"/>
                <a:cs typeface="Times New Roman" panose="02020603050405020304" pitchFamily="18" charset="0"/>
              </a:rPr>
              <a:t>15.</a:t>
            </a:r>
            <a:r>
              <a:rPr lang="zh-CN" altLang="en-US" sz="2400" kern="100" dirty="0">
                <a:latin typeface="Calibri" panose="020F0502020204030204" pitchFamily="34" charset="0"/>
                <a:cs typeface="Times New Roman" panose="02020603050405020304" pitchFamily="18" charset="0"/>
              </a:rPr>
              <a:t> </a:t>
            </a:r>
            <a:r>
              <a:rPr lang="zh-CN" altLang="zh-CN" sz="2400" b="1" dirty="0"/>
              <a:t>未见电磁环境检测报告、固体废物环境影响报告、水环境影响评估报告、噪声检测报告、室内环境检测报告；</a:t>
            </a:r>
            <a:endParaRPr lang="zh-CN" altLang="zh-CN" sz="2400" dirty="0"/>
          </a:p>
          <a:p>
            <a:r>
              <a:rPr lang="en-US" altLang="zh-CN" sz="2400" b="1" dirty="0"/>
              <a:t>16.</a:t>
            </a:r>
            <a:r>
              <a:rPr lang="zh-CN" altLang="zh-CN" sz="2400" b="1" dirty="0"/>
              <a:t>未提供废水、污水、废油经无害化处理后循环利用的相关证明材料</a:t>
            </a:r>
            <a:r>
              <a:rPr lang="zh-CN" altLang="en-US" sz="2400" b="1" dirty="0"/>
              <a:t>。</a:t>
            </a:r>
            <a:endParaRPr lang="en-US" altLang="zh-CN" sz="2400" b="1" dirty="0"/>
          </a:p>
          <a:p>
            <a:r>
              <a:rPr lang="en-US" altLang="zh-CN" sz="2400" b="1" kern="100" dirty="0">
                <a:latin typeface="Calibri" panose="020F0502020204030204" pitchFamily="34" charset="0"/>
                <a:cs typeface="Times New Roman" panose="02020603050405020304" pitchFamily="18" charset="0"/>
              </a:rPr>
              <a:t>17.</a:t>
            </a:r>
            <a:r>
              <a:rPr lang="zh-CN" altLang="zh-CN" sz="2400" kern="100" dirty="0">
                <a:latin typeface="Calibri" panose="020F0502020204030204" pitchFamily="34" charset="0"/>
                <a:cs typeface="Times New Roman" panose="02020603050405020304" pitchFamily="18" charset="0"/>
              </a:rPr>
              <a:t>完善绿色施工申请提交资料中：</a:t>
            </a:r>
            <a:r>
              <a:rPr lang="zh-CN" altLang="zh-CN" sz="2400" kern="100" dirty="0">
                <a:latin typeface="Calibri" panose="020F0502020204030204" pitchFamily="34" charset="0"/>
                <a:ea typeface="仿宋_GB2312"/>
                <a:cs typeface="Times New Roman" panose="02020603050405020304" pitchFamily="18" charset="0"/>
              </a:rPr>
              <a:t>主要技术经济指标加盖财务章。</a:t>
            </a:r>
            <a:br>
              <a:rPr lang="en-US" altLang="zh-CN" sz="2400" b="1" dirty="0"/>
            </a:br>
            <a:r>
              <a:rPr lang="en-US" altLang="zh-CN" sz="2400" b="1" dirty="0"/>
              <a:t>18.</a:t>
            </a:r>
            <a:r>
              <a:rPr lang="zh-CN" altLang="zh-CN" sz="2400" b="1" dirty="0"/>
              <a:t>未见绿色施工技术应用成果文件、绿色施工施工成果量化统计表等；</a:t>
            </a:r>
            <a:endParaRPr lang="zh-CN" altLang="zh-CN" sz="2400" dirty="0"/>
          </a:p>
          <a:p>
            <a:r>
              <a:rPr lang="en-US" altLang="zh-CN" sz="2400" b="1" dirty="0"/>
              <a:t>19</a:t>
            </a:r>
            <a:r>
              <a:rPr lang="zh-CN" altLang="en-US" sz="2400" b="1" dirty="0"/>
              <a:t>；</a:t>
            </a:r>
            <a:r>
              <a:rPr lang="zh-CN" altLang="zh-CN" sz="2400" b="1" dirty="0"/>
              <a:t>未见各参建单位的绿色施工总结报告；</a:t>
            </a:r>
            <a:endParaRPr lang="zh-CN" altLang="zh-CN" sz="2400" dirty="0"/>
          </a:p>
          <a:p>
            <a:pPr lvl="0"/>
            <a:r>
              <a:rPr lang="en-US" altLang="zh-CN" sz="2400" b="1" dirty="0"/>
              <a:t>20.</a:t>
            </a:r>
            <a:r>
              <a:rPr lang="zh-CN" altLang="zh-CN" sz="2400" b="1" dirty="0"/>
              <a:t>本次绿色施工专项评价由于缺少资料较多，故本次暂时未给出最终评价结论，等到资料齐全以后再给出最终评价结论。</a:t>
            </a:r>
            <a:endParaRPr lang="zh-CN" altLang="zh-CN" sz="2400" dirty="0"/>
          </a:p>
          <a:p>
            <a:pPr marL="342900" lvl="0" indent="-342900" algn="just">
              <a:lnSpc>
                <a:spcPct val="150000"/>
              </a:lnSpc>
              <a:spcAft>
                <a:spcPts val="0"/>
              </a:spcAft>
              <a:buFont typeface="+mj-lt"/>
              <a:buAutoNum type="arabicPeriod"/>
            </a:pPr>
            <a:endParaRPr lang="zh-CN" altLang="zh-CN" kern="100" dirty="0">
              <a:latin typeface="Calibri" panose="020F0502020204030204" pitchFamily="34" charset="0"/>
              <a:cs typeface="Times New Roman" panose="02020603050405020304" pitchFamily="18" charset="0"/>
            </a:endParaRPr>
          </a:p>
        </p:txBody>
      </p:sp>
      <p:pic>
        <p:nvPicPr>
          <p:cNvPr id="4" name="图片 3" descr="C:\Users\88888\Pictures\图片1.png图片1">
            <a:extLst>
              <a:ext uri="{FF2B5EF4-FFF2-40B4-BE49-F238E27FC236}">
                <a16:creationId xmlns:a16="http://schemas.microsoft.com/office/drawing/2014/main" id="{FDD2204E-01C1-400E-90B7-4CB3D183F00E}"/>
              </a:ext>
            </a:extLst>
          </p:cNvPr>
          <p:cNvPicPr>
            <a:picLocks noChangeAspect="1"/>
          </p:cNvPicPr>
          <p:nvPr/>
        </p:nvPicPr>
        <p:blipFill>
          <a:blip r:embed="rId2"/>
          <a:srcRect/>
          <a:stretch>
            <a:fillRect/>
          </a:stretch>
        </p:blipFill>
        <p:spPr>
          <a:xfrm>
            <a:off x="-6722" y="0"/>
            <a:ext cx="9150350" cy="792480"/>
          </a:xfrm>
          <a:prstGeom prst="rect">
            <a:avLst/>
          </a:prstGeom>
        </p:spPr>
      </p:pic>
    </p:spTree>
    <p:extLst>
      <p:ext uri="{BB962C8B-B14F-4D97-AF65-F5344CB8AC3E}">
        <p14:creationId xmlns:p14="http://schemas.microsoft.com/office/powerpoint/2010/main" val="28679078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2500E1A-C0ED-4BF4-A685-3F0D226B1A58}"/>
              </a:ext>
            </a:extLst>
          </p:cNvPr>
          <p:cNvSpPr>
            <a:spLocks noGrp="1"/>
          </p:cNvSpPr>
          <p:nvPr>
            <p:ph type="title"/>
          </p:nvPr>
        </p:nvSpPr>
        <p:spPr>
          <a:xfrm>
            <a:off x="107504" y="781050"/>
            <a:ext cx="8928992" cy="3888432"/>
          </a:xfrm>
        </p:spPr>
        <p:txBody>
          <a:bodyPr/>
          <a:lstStyle/>
          <a:p>
            <a:pPr algn="l"/>
            <a:br>
              <a:rPr lang="en-US" altLang="zh-CN" dirty="0"/>
            </a:br>
            <a:r>
              <a:rPr lang="zh-CN" altLang="en-US" sz="2800" dirty="0">
                <a:solidFill>
                  <a:srgbClr val="FF0000"/>
                </a:solidFill>
              </a:rPr>
              <a:t>结语（提示）：</a:t>
            </a:r>
            <a:br>
              <a:rPr lang="en-US" altLang="zh-CN" dirty="0"/>
            </a:br>
            <a:r>
              <a:rPr lang="en-US" altLang="zh-CN" sz="2400" dirty="0"/>
              <a:t>1.</a:t>
            </a:r>
            <a:r>
              <a:rPr lang="zh-CN" altLang="en-US" sz="2400" dirty="0">
                <a:solidFill>
                  <a:schemeClr val="tx1"/>
                </a:solidFill>
              </a:rPr>
              <a:t>落实国家“</a:t>
            </a:r>
            <a:r>
              <a:rPr lang="zh-CN" altLang="en-US" sz="2400" dirty="0">
                <a:solidFill>
                  <a:srgbClr val="FFFF00"/>
                </a:solidFill>
              </a:rPr>
              <a:t>生态文明建设、绿色发展</a:t>
            </a:r>
            <a:r>
              <a:rPr lang="zh-CN" altLang="en-US" sz="2400" dirty="0">
                <a:solidFill>
                  <a:schemeClr val="tx1"/>
                </a:solidFill>
              </a:rPr>
              <a:t>”要求。</a:t>
            </a:r>
            <a:r>
              <a:rPr lang="en-US" altLang="zh-CN" sz="2400" dirty="0">
                <a:solidFill>
                  <a:schemeClr val="tx1"/>
                </a:solidFill>
              </a:rPr>
              <a:t>《</a:t>
            </a:r>
            <a:r>
              <a:rPr lang="zh-CN" altLang="en-US" sz="2400" dirty="0">
                <a:solidFill>
                  <a:schemeClr val="tx1"/>
                </a:solidFill>
              </a:rPr>
              <a:t>国家优质工程评选办法（</a:t>
            </a:r>
            <a:r>
              <a:rPr lang="en-US" altLang="zh-CN" sz="2400" dirty="0">
                <a:solidFill>
                  <a:schemeClr val="tx1"/>
                </a:solidFill>
              </a:rPr>
              <a:t>2019</a:t>
            </a:r>
            <a:r>
              <a:rPr lang="zh-CN" altLang="en-US" sz="2400" dirty="0">
                <a:solidFill>
                  <a:schemeClr val="tx1"/>
                </a:solidFill>
              </a:rPr>
              <a:t>年修订版）</a:t>
            </a:r>
            <a:r>
              <a:rPr lang="en-US" altLang="zh-CN" sz="2400" dirty="0">
                <a:solidFill>
                  <a:schemeClr val="tx1"/>
                </a:solidFill>
              </a:rPr>
              <a:t>》</a:t>
            </a:r>
            <a:r>
              <a:rPr lang="zh-CN" altLang="en-US" sz="2400" dirty="0">
                <a:solidFill>
                  <a:schemeClr val="tx1"/>
                </a:solidFill>
              </a:rPr>
              <a:t>第六条：践行</a:t>
            </a:r>
            <a:r>
              <a:rPr lang="zh-CN" altLang="en-US" sz="2400" dirty="0"/>
              <a:t>绿色建造理念，节能环保主要经济技术指标达到同期国内先进水平。</a:t>
            </a:r>
            <a:br>
              <a:rPr lang="en-US" altLang="zh-CN" sz="2400" dirty="0"/>
            </a:br>
            <a:r>
              <a:rPr lang="en-US" altLang="zh-CN" sz="2400" dirty="0"/>
              <a:t>2.</a:t>
            </a:r>
            <a:r>
              <a:rPr lang="zh-CN" altLang="en-US" sz="2400" dirty="0"/>
              <a:t>绿色建造水平评价范围与国家优质工程</a:t>
            </a:r>
            <a:r>
              <a:rPr lang="zh-CN" altLang="en-US" sz="2400" dirty="0">
                <a:solidFill>
                  <a:srgbClr val="FFFF00"/>
                </a:solidFill>
              </a:rPr>
              <a:t>评选范围一致</a:t>
            </a:r>
            <a:r>
              <a:rPr lang="zh-CN" altLang="en-US" sz="2400" dirty="0"/>
              <a:t>：</a:t>
            </a:r>
            <a:r>
              <a:rPr lang="zh-CN" altLang="en-US" sz="2400" dirty="0">
                <a:solidFill>
                  <a:srgbClr val="FF0000"/>
                </a:solidFill>
              </a:rPr>
              <a:t>工业建设工程</a:t>
            </a:r>
            <a:r>
              <a:rPr lang="zh-CN" altLang="en-US" sz="2400" dirty="0"/>
              <a:t>、交通工程、水利工程、通信工程、市政园林工程、建筑工程。</a:t>
            </a:r>
            <a:br>
              <a:rPr lang="en-US" altLang="zh-CN" sz="2400" dirty="0"/>
            </a:br>
            <a:r>
              <a:rPr lang="en-US" altLang="zh-CN" sz="2400" dirty="0"/>
              <a:t>3.</a:t>
            </a:r>
            <a:r>
              <a:rPr lang="zh-CN" altLang="en-US" sz="2400" dirty="0"/>
              <a:t>设计水平评价是</a:t>
            </a:r>
            <a:r>
              <a:rPr lang="zh-CN" altLang="en-US" sz="2400" dirty="0">
                <a:solidFill>
                  <a:srgbClr val="FFFF00"/>
                </a:solidFill>
              </a:rPr>
              <a:t>结果评价</a:t>
            </a:r>
            <a:r>
              <a:rPr lang="zh-CN" altLang="en-US" sz="2400" dirty="0"/>
              <a:t>（投入使用一年以上）。</a:t>
            </a:r>
            <a:br>
              <a:rPr lang="en-US" altLang="zh-CN" sz="2400" dirty="0"/>
            </a:br>
            <a:r>
              <a:rPr lang="en-US" altLang="zh-CN" sz="2400" dirty="0"/>
              <a:t>4.</a:t>
            </a:r>
            <a:r>
              <a:rPr lang="zh-CN" altLang="en-US" sz="2400" dirty="0"/>
              <a:t>绿色施工水平评价是</a:t>
            </a:r>
            <a:r>
              <a:rPr lang="zh-CN" altLang="en-US" sz="2400" dirty="0">
                <a:solidFill>
                  <a:srgbClr val="FFFF00"/>
                </a:solidFill>
              </a:rPr>
              <a:t>过程评价</a:t>
            </a:r>
            <a:r>
              <a:rPr lang="zh-CN" altLang="en-US" sz="2400" dirty="0"/>
              <a:t>（工程开工申报、阶段评价）。</a:t>
            </a:r>
            <a:br>
              <a:rPr lang="en-US" altLang="zh-CN" sz="2400" dirty="0"/>
            </a:br>
            <a:r>
              <a:rPr lang="en-US" altLang="zh-CN" sz="2400" dirty="0"/>
              <a:t>5.</a:t>
            </a:r>
            <a:r>
              <a:rPr lang="zh-CN" altLang="en-US" sz="2400" dirty="0"/>
              <a:t>绿色施工的规划要全面、目标要量化，实施要到位、自查要认真，验收要严格。</a:t>
            </a:r>
            <a:br>
              <a:rPr lang="en-US" altLang="zh-CN" dirty="0"/>
            </a:br>
            <a:endParaRPr lang="zh-CN" altLang="en-US" dirty="0"/>
          </a:p>
        </p:txBody>
      </p:sp>
      <p:pic>
        <p:nvPicPr>
          <p:cNvPr id="3" name="图片 2" descr="C:\Users\88888\Pictures\图片1.png图片1">
            <a:extLst>
              <a:ext uri="{FF2B5EF4-FFF2-40B4-BE49-F238E27FC236}">
                <a16:creationId xmlns:a16="http://schemas.microsoft.com/office/drawing/2014/main" id="{2B9F47D7-27EB-4DB2-B4E2-7F08B6A973F7}"/>
              </a:ext>
            </a:extLst>
          </p:cNvPr>
          <p:cNvPicPr>
            <a:picLocks noChangeAspect="1"/>
          </p:cNvPicPr>
          <p:nvPr/>
        </p:nvPicPr>
        <p:blipFill>
          <a:blip r:embed="rId3"/>
          <a:srcRect/>
          <a:stretch>
            <a:fillRect/>
          </a:stretch>
        </p:blipFill>
        <p:spPr>
          <a:xfrm>
            <a:off x="-12700" y="-11430"/>
            <a:ext cx="9150350" cy="792480"/>
          </a:xfrm>
          <a:prstGeom prst="rect">
            <a:avLst/>
          </a:prstGeom>
        </p:spPr>
      </p:pic>
    </p:spTree>
    <p:extLst>
      <p:ext uri="{BB962C8B-B14F-4D97-AF65-F5344CB8AC3E}">
        <p14:creationId xmlns:p14="http://schemas.microsoft.com/office/powerpoint/2010/main" val="242298255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矩形 2"/>
          <p:cNvSpPr/>
          <p:nvPr/>
        </p:nvSpPr>
        <p:spPr>
          <a:xfrm>
            <a:off x="285750" y="1857375"/>
            <a:ext cx="8143875" cy="2591350"/>
          </a:xfrm>
          <a:prstGeom prst="rect">
            <a:avLst/>
          </a:prstGeom>
          <a:noFill/>
          <a:ln w="9525">
            <a:noFill/>
          </a:ln>
        </p:spPr>
        <p:txBody>
          <a:bodyPr>
            <a:spAutoFit/>
          </a:bodyPr>
          <a:lstStyle/>
          <a:p>
            <a:pPr indent="457200" algn="ctr">
              <a:lnSpc>
                <a:spcPts val="6600"/>
              </a:lnSpc>
            </a:pPr>
            <a:r>
              <a:rPr lang="zh-CN" altLang="en-US" sz="4800" b="1" dirty="0">
                <a:solidFill>
                  <a:srgbClr val="FF0000"/>
                </a:solidFill>
                <a:latin typeface="华文仿宋" pitchFamily="2" charset="-122"/>
                <a:ea typeface="华文仿宋" pitchFamily="2" charset="-122"/>
              </a:rPr>
              <a:t>谢谢大家！</a:t>
            </a:r>
            <a:endParaRPr lang="en-US" altLang="zh-CN" sz="4800" b="1" dirty="0">
              <a:solidFill>
                <a:srgbClr val="FF0000"/>
              </a:solidFill>
              <a:latin typeface="华文仿宋" pitchFamily="2" charset="-122"/>
              <a:ea typeface="华文仿宋" pitchFamily="2" charset="-122"/>
            </a:endParaRPr>
          </a:p>
          <a:p>
            <a:pPr indent="457200" algn="ctr">
              <a:lnSpc>
                <a:spcPts val="6600"/>
              </a:lnSpc>
            </a:pPr>
            <a:r>
              <a:rPr lang="zh-CN" altLang="en-US" sz="3600" b="1" dirty="0">
                <a:latin typeface="华文仿宋" pitchFamily="2" charset="-122"/>
                <a:ea typeface="华文仿宋" pitchFamily="2" charset="-122"/>
              </a:rPr>
              <a:t>交流电话：</a:t>
            </a:r>
            <a:r>
              <a:rPr lang="en-US" altLang="zh-CN" sz="3600" b="1" dirty="0">
                <a:latin typeface="华文仿宋" pitchFamily="2" charset="-122"/>
                <a:ea typeface="华文仿宋" pitchFamily="2" charset="-122"/>
              </a:rPr>
              <a:t>13603869315</a:t>
            </a:r>
          </a:p>
          <a:p>
            <a:pPr indent="457200">
              <a:lnSpc>
                <a:spcPts val="6600"/>
              </a:lnSpc>
            </a:pPr>
            <a:endParaRPr lang="zh-CN" altLang="en-US" sz="4800" dirty="0">
              <a:solidFill>
                <a:srgbClr val="FF0000"/>
              </a:solidFill>
              <a:latin typeface="华文仿宋" pitchFamily="2" charset="-122"/>
              <a:ea typeface="华文仿宋" pitchFamily="2" charset="-122"/>
            </a:endParaRPr>
          </a:p>
        </p:txBody>
      </p:sp>
      <p:pic>
        <p:nvPicPr>
          <p:cNvPr id="5" name="图片 4" descr="C:\Users\88888\Pictures\图片1.png图片1"/>
          <p:cNvPicPr>
            <a:picLocks noChangeAspect="1"/>
          </p:cNvPicPr>
          <p:nvPr/>
        </p:nvPicPr>
        <p:blipFill>
          <a:blip r:embed="rId2"/>
          <a:srcRect/>
          <a:stretch>
            <a:fillRect/>
          </a:stretch>
        </p:blipFill>
        <p:spPr>
          <a:xfrm>
            <a:off x="-12700" y="6350"/>
            <a:ext cx="9142095" cy="7747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a:extLst>
              <a:ext uri="{FF2B5EF4-FFF2-40B4-BE49-F238E27FC236}">
                <a16:creationId xmlns:a16="http://schemas.microsoft.com/office/drawing/2014/main" id="{82170720-2E5F-4441-A06E-924575BA6D79}"/>
              </a:ext>
            </a:extLst>
          </p:cNvPr>
          <p:cNvSpPr txBox="1">
            <a:spLocks noChangeArrowheads="1"/>
          </p:cNvSpPr>
          <p:nvPr/>
        </p:nvSpPr>
        <p:spPr bwMode="auto">
          <a:xfrm>
            <a:off x="395536" y="1033759"/>
            <a:ext cx="3416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Franklin Gothic Medium" panose="020B060302010202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Franklin Gothic Medium" panose="020B060302010202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Franklin Gothic Medium" panose="020B060302010202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solidFill>
                  <a:srgbClr val="FF0000"/>
                </a:solidFill>
                <a:latin typeface="微软雅黑" panose="020B0503020204020204" pitchFamily="34" charset="-122"/>
                <a:sym typeface="Arial" panose="020B0604020202020204" pitchFamily="34" charset="0"/>
              </a:rPr>
              <a:t>对几个新概念的理解</a:t>
            </a:r>
            <a:endParaRPr lang="zh-CN" altLang="zh-CN" sz="2800" b="1" dirty="0">
              <a:solidFill>
                <a:srgbClr val="FF0000"/>
              </a:solidFill>
              <a:latin typeface="微软雅黑" panose="020B0503020204020204" pitchFamily="34" charset="-122"/>
              <a:sym typeface="Arial" panose="020B0604020202020204" pitchFamily="34" charset="0"/>
            </a:endParaRPr>
          </a:p>
        </p:txBody>
      </p:sp>
      <p:sp>
        <p:nvSpPr>
          <p:cNvPr id="36867" name="圆角矩形 8">
            <a:extLst>
              <a:ext uri="{FF2B5EF4-FFF2-40B4-BE49-F238E27FC236}">
                <a16:creationId xmlns:a16="http://schemas.microsoft.com/office/drawing/2014/main" id="{74346785-78BF-4C49-84B1-3C7BC0B0FFD1}"/>
              </a:ext>
            </a:extLst>
          </p:cNvPr>
          <p:cNvSpPr>
            <a:spLocks noChangeArrowheads="1"/>
          </p:cNvSpPr>
          <p:nvPr/>
        </p:nvSpPr>
        <p:spPr bwMode="auto">
          <a:xfrm>
            <a:off x="562690" y="1696866"/>
            <a:ext cx="2008823" cy="385763"/>
          </a:xfrm>
          <a:prstGeom prst="roundRect">
            <a:avLst>
              <a:gd name="adj" fmla="val 16667"/>
            </a:avLst>
          </a:prstGeom>
          <a:solidFill>
            <a:srgbClr val="0265BF"/>
          </a:solidFill>
          <a:ln w="9525">
            <a:solidFill>
              <a:schemeClr val="bg1"/>
            </a:solidFill>
            <a:round/>
            <a:headEnd/>
            <a:tailEnd/>
          </a:ln>
          <a:effectLst>
            <a:outerShdw dist="38100" dir="2700000" algn="ctr" rotWithShape="0">
              <a:srgbClr val="000000">
                <a:alpha val="25000"/>
              </a:srgbClr>
            </a:outerShdw>
          </a:effectLst>
        </p:spPr>
        <p:txBody>
          <a:bodyPr anchor="ctr" anchorCtr="1"/>
          <a:lstStyle>
            <a:lvl1pPr>
              <a:spcBef>
                <a:spcPct val="20000"/>
              </a:spcBef>
              <a:buFont typeface="Arial" panose="020B0604020202020204" pitchFamily="34" charset="0"/>
              <a:buChar char="•"/>
              <a:defRPr sz="3200">
                <a:solidFill>
                  <a:schemeClr val="tx1"/>
                </a:solidFill>
                <a:latin typeface="Franklin Gothic Medium" panose="020B060302010202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Franklin Gothic Medium" panose="020B060302010202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Franklin Gothic Medium" panose="020B060302010202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en-US" altLang="zh-CN" sz="1620" b="1" dirty="0">
                <a:solidFill>
                  <a:schemeClr val="bg1"/>
                </a:solidFill>
                <a:latin typeface="微软雅黑" panose="020B0503020204020204" pitchFamily="34" charset="-122"/>
              </a:rPr>
              <a:t>3. </a:t>
            </a:r>
            <a:r>
              <a:rPr lang="zh-CN" altLang="en-US" sz="1620" b="1" dirty="0">
                <a:solidFill>
                  <a:schemeClr val="bg1"/>
                </a:solidFill>
                <a:latin typeface="微软雅黑" panose="020B0503020204020204" pitchFamily="34" charset="-122"/>
              </a:rPr>
              <a:t>关于智慧建造</a:t>
            </a:r>
          </a:p>
        </p:txBody>
      </p:sp>
      <p:sp>
        <p:nvSpPr>
          <p:cNvPr id="4" name="矩形 3">
            <a:extLst>
              <a:ext uri="{FF2B5EF4-FFF2-40B4-BE49-F238E27FC236}">
                <a16:creationId xmlns:a16="http://schemas.microsoft.com/office/drawing/2014/main" id="{3D605F90-6FCC-48E9-BFD7-015F2CC6B792}"/>
              </a:ext>
            </a:extLst>
          </p:cNvPr>
          <p:cNvSpPr/>
          <p:nvPr/>
        </p:nvSpPr>
        <p:spPr>
          <a:xfrm>
            <a:off x="275214" y="2156251"/>
            <a:ext cx="8287972" cy="830997"/>
          </a:xfrm>
          <a:prstGeom prst="rect">
            <a:avLst/>
          </a:prstGeom>
        </p:spPr>
        <p:txBody>
          <a:bodyPr wrap="square">
            <a:spAutoFit/>
          </a:bodyPr>
          <a:lstStyle/>
          <a:p>
            <a:pPr>
              <a:defRPr/>
            </a:pPr>
            <a:r>
              <a:rPr lang="zh-CN" altLang="en-US" sz="2400" b="1" dirty="0">
                <a:latin typeface="+mn-ea"/>
                <a:ea typeface="+mn-ea"/>
              </a:rPr>
              <a:t>是基于</a:t>
            </a:r>
            <a:r>
              <a:rPr lang="en-US" altLang="zh-CN" sz="2400" b="1" dirty="0">
                <a:latin typeface="+mn-ea"/>
                <a:ea typeface="+mn-ea"/>
              </a:rPr>
              <a:t>BIM</a:t>
            </a:r>
            <a:r>
              <a:rPr lang="zh-CN" altLang="en-US" sz="2400" b="1" dirty="0">
                <a:latin typeface="+mn-ea"/>
                <a:ea typeface="+mn-ea"/>
              </a:rPr>
              <a:t>、互联网等信息化技术发展的角度，提出的新型建造方式。</a:t>
            </a:r>
          </a:p>
        </p:txBody>
      </p:sp>
      <p:sp>
        <p:nvSpPr>
          <p:cNvPr id="2" name="矩形 1">
            <a:extLst>
              <a:ext uri="{FF2B5EF4-FFF2-40B4-BE49-F238E27FC236}">
                <a16:creationId xmlns:a16="http://schemas.microsoft.com/office/drawing/2014/main" id="{A1B3F977-8B48-442E-B2DB-4A644D051F91}"/>
              </a:ext>
            </a:extLst>
          </p:cNvPr>
          <p:cNvSpPr/>
          <p:nvPr/>
        </p:nvSpPr>
        <p:spPr>
          <a:xfrm>
            <a:off x="801035" y="3020585"/>
            <a:ext cx="4349268" cy="400110"/>
          </a:xfrm>
          <a:prstGeom prst="rect">
            <a:avLst/>
          </a:prstGeom>
        </p:spPr>
        <p:txBody>
          <a:bodyPr wrap="none">
            <a:spAutoFit/>
          </a:bodyPr>
          <a:lstStyle/>
          <a:p>
            <a:pPr marL="257175" indent="-257175">
              <a:buClr>
                <a:srgbClr val="FF0000"/>
              </a:buClr>
              <a:buFont typeface="Wingdings" panose="05000000000000000000" pitchFamily="2" charset="2"/>
              <a:buChar char="u"/>
              <a:defRPr/>
            </a:pPr>
            <a:r>
              <a:rPr lang="zh-CN" altLang="en-US" dirty="0">
                <a:latin typeface="+mn-ea"/>
                <a:ea typeface="+mn-ea"/>
              </a:rPr>
              <a:t> </a:t>
            </a:r>
            <a:r>
              <a:rPr lang="zh-CN" altLang="en-US" sz="2000" dirty="0">
                <a:latin typeface="+mn-ea"/>
                <a:ea typeface="+mn-ea"/>
              </a:rPr>
              <a:t>智慧建造其本质上就是信息化应用</a:t>
            </a:r>
            <a:endParaRPr lang="zh-CN" altLang="en-US" dirty="0">
              <a:latin typeface="+mn-ea"/>
              <a:ea typeface="+mn-ea"/>
            </a:endParaRPr>
          </a:p>
        </p:txBody>
      </p:sp>
      <p:sp>
        <p:nvSpPr>
          <p:cNvPr id="3" name="矩形 2">
            <a:extLst>
              <a:ext uri="{FF2B5EF4-FFF2-40B4-BE49-F238E27FC236}">
                <a16:creationId xmlns:a16="http://schemas.microsoft.com/office/drawing/2014/main" id="{A888BE10-A3DD-43B0-9889-04AFF18530F0}"/>
              </a:ext>
            </a:extLst>
          </p:cNvPr>
          <p:cNvSpPr/>
          <p:nvPr/>
        </p:nvSpPr>
        <p:spPr>
          <a:xfrm>
            <a:off x="784441" y="3539211"/>
            <a:ext cx="4349268" cy="400110"/>
          </a:xfrm>
          <a:prstGeom prst="rect">
            <a:avLst/>
          </a:prstGeom>
        </p:spPr>
        <p:txBody>
          <a:bodyPr wrap="none">
            <a:spAutoFit/>
          </a:bodyPr>
          <a:lstStyle/>
          <a:p>
            <a:pPr marL="257175" indent="-257175">
              <a:buClr>
                <a:srgbClr val="FF0000"/>
              </a:buClr>
              <a:buFont typeface="Wingdings" panose="05000000000000000000" pitchFamily="2" charset="2"/>
              <a:buChar char="u"/>
              <a:defRPr/>
            </a:pPr>
            <a:r>
              <a:rPr lang="zh-CN" altLang="en-US" dirty="0">
                <a:latin typeface="+mn-ea"/>
                <a:ea typeface="+mn-ea"/>
              </a:rPr>
              <a:t> </a:t>
            </a:r>
            <a:r>
              <a:rPr lang="zh-CN" altLang="en-US" sz="2000" dirty="0">
                <a:latin typeface="+mn-ea"/>
                <a:ea typeface="+mn-ea"/>
              </a:rPr>
              <a:t>信息化技术是新型建造方式的手段</a:t>
            </a:r>
            <a:endParaRPr lang="zh-CN" altLang="en-US" dirty="0">
              <a:latin typeface="+mn-ea"/>
              <a:ea typeface="+mn-ea"/>
            </a:endParaRPr>
          </a:p>
        </p:txBody>
      </p:sp>
      <p:sp>
        <p:nvSpPr>
          <p:cNvPr id="7" name="矩形 6">
            <a:extLst>
              <a:ext uri="{FF2B5EF4-FFF2-40B4-BE49-F238E27FC236}">
                <a16:creationId xmlns:a16="http://schemas.microsoft.com/office/drawing/2014/main" id="{BF8AE441-F23F-4C2E-AD6E-2157EE509E75}"/>
              </a:ext>
            </a:extLst>
          </p:cNvPr>
          <p:cNvSpPr/>
          <p:nvPr/>
        </p:nvSpPr>
        <p:spPr>
          <a:xfrm>
            <a:off x="801035" y="4172713"/>
            <a:ext cx="4349268" cy="400110"/>
          </a:xfrm>
          <a:prstGeom prst="rect">
            <a:avLst/>
          </a:prstGeom>
        </p:spPr>
        <p:txBody>
          <a:bodyPr wrap="none">
            <a:spAutoFit/>
          </a:bodyPr>
          <a:lstStyle/>
          <a:p>
            <a:pPr marL="257175" indent="-257175">
              <a:buClr>
                <a:srgbClr val="FF0000"/>
              </a:buClr>
              <a:buFont typeface="Wingdings" panose="05000000000000000000" pitchFamily="2" charset="2"/>
              <a:buChar char="u"/>
              <a:defRPr/>
            </a:pPr>
            <a:r>
              <a:rPr lang="zh-CN" altLang="en-US" dirty="0">
                <a:latin typeface="+mn-ea"/>
                <a:ea typeface="+mn-ea"/>
              </a:rPr>
              <a:t> </a:t>
            </a:r>
            <a:r>
              <a:rPr lang="zh-CN" altLang="en-US" sz="2000" dirty="0">
                <a:latin typeface="+mn-ea"/>
                <a:ea typeface="+mn-ea"/>
              </a:rPr>
              <a:t>智慧建造提出，不能忽略产业基础</a:t>
            </a:r>
            <a:endParaRPr lang="zh-CN" altLang="en-US" dirty="0">
              <a:latin typeface="+mn-ea"/>
              <a:ea typeface="+mn-ea"/>
            </a:endParaRPr>
          </a:p>
        </p:txBody>
      </p:sp>
      <p:pic>
        <p:nvPicPr>
          <p:cNvPr id="36872" name="图片 7" descr="../Library/Containers/com.tencent.xinWeChat/Data/Library/Application%20Support/com.tencent.xinWeChat/2.0b4.0.9/3806d6053072760d905ab18fb1048dd8/Message/MessageTemp/a69c74ef1fa375d5d7d31dd9bee9f937/Image/841508070991_.pic_hd.jpg">
            <a:extLst>
              <a:ext uri="{FF2B5EF4-FFF2-40B4-BE49-F238E27FC236}">
                <a16:creationId xmlns:a16="http://schemas.microsoft.com/office/drawing/2014/main" id="{2FA93CA8-8719-4463-B600-DF6700F911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2622169"/>
            <a:ext cx="3271106" cy="2208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a:extLst>
              <a:ext uri="{FF2B5EF4-FFF2-40B4-BE49-F238E27FC236}">
                <a16:creationId xmlns:a16="http://schemas.microsoft.com/office/drawing/2014/main" id="{AB269CE4-EAD7-42D9-B4D2-BBB04F7431C1}"/>
              </a:ext>
            </a:extLst>
          </p:cNvPr>
          <p:cNvPicPr>
            <a:picLocks noChangeAspect="1"/>
          </p:cNvPicPr>
          <p:nvPr/>
        </p:nvPicPr>
        <p:blipFill>
          <a:blip r:embed="rId3"/>
          <a:stretch>
            <a:fillRect/>
          </a:stretch>
        </p:blipFill>
        <p:spPr>
          <a:xfrm>
            <a:off x="-15240" y="17145"/>
            <a:ext cx="9156065" cy="82867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a:extLst>
              <a:ext uri="{FF2B5EF4-FFF2-40B4-BE49-F238E27FC236}">
                <a16:creationId xmlns:a16="http://schemas.microsoft.com/office/drawing/2014/main" id="{F34E785C-6AA1-4FEA-AE8F-935E24A63986}"/>
              </a:ext>
            </a:extLst>
          </p:cNvPr>
          <p:cNvGraphicFramePr/>
          <p:nvPr>
            <p:extLst>
              <p:ext uri="{D42A27DB-BD31-4B8C-83A1-F6EECF244321}">
                <p14:modId xmlns:p14="http://schemas.microsoft.com/office/powerpoint/2010/main" val="2427463587"/>
              </p:ext>
            </p:extLst>
          </p:nvPr>
        </p:nvGraphicFramePr>
        <p:xfrm>
          <a:off x="179512" y="1563638"/>
          <a:ext cx="8829675" cy="32478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图片 6"/>
          <p:cNvPicPr>
            <a:picLocks noChangeAspect="1"/>
          </p:cNvPicPr>
          <p:nvPr/>
        </p:nvPicPr>
        <p:blipFill>
          <a:blip r:embed="rId7"/>
          <a:stretch>
            <a:fillRect/>
          </a:stretch>
        </p:blipFill>
        <p:spPr>
          <a:xfrm>
            <a:off x="-15240" y="17145"/>
            <a:ext cx="9156065" cy="828675"/>
          </a:xfrm>
          <a:prstGeom prst="rect">
            <a:avLst/>
          </a:prstGeom>
        </p:spPr>
      </p:pic>
      <p:sp>
        <p:nvSpPr>
          <p:cNvPr id="4" name="圆角矩形 8">
            <a:extLst>
              <a:ext uri="{FF2B5EF4-FFF2-40B4-BE49-F238E27FC236}">
                <a16:creationId xmlns:a16="http://schemas.microsoft.com/office/drawing/2014/main" id="{BE463DC4-5809-4AAE-A86C-5A3309CB8164}"/>
              </a:ext>
            </a:extLst>
          </p:cNvPr>
          <p:cNvSpPr>
            <a:spLocks noChangeArrowheads="1"/>
          </p:cNvSpPr>
          <p:nvPr/>
        </p:nvSpPr>
        <p:spPr bwMode="auto">
          <a:xfrm>
            <a:off x="539552" y="961851"/>
            <a:ext cx="2008823" cy="385763"/>
          </a:xfrm>
          <a:prstGeom prst="roundRect">
            <a:avLst>
              <a:gd name="adj" fmla="val 16667"/>
            </a:avLst>
          </a:prstGeom>
          <a:solidFill>
            <a:srgbClr val="0265BF"/>
          </a:solidFill>
          <a:ln w="9525">
            <a:solidFill>
              <a:schemeClr val="bg1"/>
            </a:solidFill>
            <a:round/>
            <a:headEnd/>
            <a:tailEnd/>
          </a:ln>
          <a:effectLst>
            <a:outerShdw dist="38100" dir="2700000" algn="ctr" rotWithShape="0">
              <a:srgbClr val="000000">
                <a:alpha val="25000"/>
              </a:srgbClr>
            </a:outerShdw>
          </a:effectLst>
        </p:spPr>
        <p:txBody>
          <a:bodyPr anchor="ctr" anchorCtr="1"/>
          <a:lstStyle>
            <a:lvl1pPr>
              <a:spcBef>
                <a:spcPct val="20000"/>
              </a:spcBef>
              <a:buFont typeface="Arial" panose="020B0604020202020204" pitchFamily="34" charset="0"/>
              <a:buChar char="•"/>
              <a:defRPr sz="3200">
                <a:solidFill>
                  <a:schemeClr val="tx1"/>
                </a:solidFill>
                <a:latin typeface="Franklin Gothic Medium" panose="020B060302010202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Franklin Gothic Medium" panose="020B060302010202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Franklin Gothic Medium" panose="020B060302010202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en-US" altLang="zh-CN" sz="1620" b="1" dirty="0">
                <a:solidFill>
                  <a:schemeClr val="bg1"/>
                </a:solidFill>
                <a:latin typeface="微软雅黑" panose="020B0503020204020204" pitchFamily="34" charset="-122"/>
              </a:rPr>
              <a:t>4. </a:t>
            </a:r>
            <a:r>
              <a:rPr lang="zh-CN" altLang="en-US" sz="1620" b="1" dirty="0">
                <a:solidFill>
                  <a:schemeClr val="bg1"/>
                </a:solidFill>
                <a:latin typeface="微软雅黑" panose="020B0503020204020204" pitchFamily="34" charset="-122"/>
              </a:rPr>
              <a:t>关于绿色施工</a:t>
            </a:r>
          </a:p>
        </p:txBody>
      </p:sp>
    </p:spTree>
    <p:extLst>
      <p:ext uri="{BB962C8B-B14F-4D97-AF65-F5344CB8AC3E}">
        <p14:creationId xmlns:p14="http://schemas.microsoft.com/office/powerpoint/2010/main" val="602116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a:extLst>
              <a:ext uri="{FF2B5EF4-FFF2-40B4-BE49-F238E27FC236}">
                <a16:creationId xmlns:a16="http://schemas.microsoft.com/office/drawing/2014/main" id="{547198A9-94E9-41DA-81AC-5BFF11FE78B0}"/>
              </a:ext>
            </a:extLst>
          </p:cNvPr>
          <p:cNvGraphicFramePr/>
          <p:nvPr>
            <p:extLst>
              <p:ext uri="{D42A27DB-BD31-4B8C-83A1-F6EECF244321}">
                <p14:modId xmlns:p14="http://schemas.microsoft.com/office/powerpoint/2010/main" val="2614111920"/>
              </p:ext>
            </p:extLst>
          </p:nvPr>
        </p:nvGraphicFramePr>
        <p:xfrm>
          <a:off x="611560" y="1347614"/>
          <a:ext cx="7632848" cy="35432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图片 2" descr="C:\Users\88888\Pictures\图片1.png图片1">
            <a:extLst>
              <a:ext uri="{FF2B5EF4-FFF2-40B4-BE49-F238E27FC236}">
                <a16:creationId xmlns:a16="http://schemas.microsoft.com/office/drawing/2014/main" id="{6C760336-5ACB-49FE-87BF-79F762268144}"/>
              </a:ext>
            </a:extLst>
          </p:cNvPr>
          <p:cNvPicPr>
            <a:picLocks noChangeAspect="1"/>
          </p:cNvPicPr>
          <p:nvPr/>
        </p:nvPicPr>
        <p:blipFill>
          <a:blip r:embed="rId7"/>
          <a:srcRect/>
          <a:stretch>
            <a:fillRect/>
          </a:stretch>
        </p:blipFill>
        <p:spPr>
          <a:xfrm>
            <a:off x="-12700" y="-11430"/>
            <a:ext cx="9160510" cy="792480"/>
          </a:xfrm>
          <a:prstGeom prst="rect">
            <a:avLst/>
          </a:prstGeom>
        </p:spPr>
      </p:pic>
      <p:sp>
        <p:nvSpPr>
          <p:cNvPr id="4" name="圆角矩形 8">
            <a:extLst>
              <a:ext uri="{FF2B5EF4-FFF2-40B4-BE49-F238E27FC236}">
                <a16:creationId xmlns:a16="http://schemas.microsoft.com/office/drawing/2014/main" id="{1D342354-9E98-4B94-B24B-4F63C3BF733E}"/>
              </a:ext>
            </a:extLst>
          </p:cNvPr>
          <p:cNvSpPr>
            <a:spLocks noChangeArrowheads="1"/>
          </p:cNvSpPr>
          <p:nvPr/>
        </p:nvSpPr>
        <p:spPr bwMode="auto">
          <a:xfrm>
            <a:off x="539552" y="961851"/>
            <a:ext cx="2232248" cy="385763"/>
          </a:xfrm>
          <a:prstGeom prst="roundRect">
            <a:avLst>
              <a:gd name="adj" fmla="val 16667"/>
            </a:avLst>
          </a:prstGeom>
          <a:solidFill>
            <a:srgbClr val="0265BF"/>
          </a:solidFill>
          <a:ln w="9525">
            <a:solidFill>
              <a:schemeClr val="bg1"/>
            </a:solidFill>
            <a:round/>
            <a:headEnd/>
            <a:tailEnd/>
          </a:ln>
          <a:effectLst>
            <a:outerShdw dist="38100" dir="2700000" algn="ctr" rotWithShape="0">
              <a:srgbClr val="000000">
                <a:alpha val="25000"/>
              </a:srgbClr>
            </a:outerShdw>
          </a:effectLst>
        </p:spPr>
        <p:txBody>
          <a:bodyPr anchor="ctr" anchorCtr="1"/>
          <a:lstStyle>
            <a:lvl1pPr>
              <a:spcBef>
                <a:spcPct val="20000"/>
              </a:spcBef>
              <a:buFont typeface="Arial" panose="020B0604020202020204" pitchFamily="34" charset="0"/>
              <a:buChar char="•"/>
              <a:defRPr sz="3200">
                <a:solidFill>
                  <a:schemeClr val="tx1"/>
                </a:solidFill>
                <a:latin typeface="Franklin Gothic Medium" panose="020B060302010202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Franklin Gothic Medium" panose="020B060302010202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Franklin Gothic Medium" panose="020B060302010202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Medium" panose="020B060302010202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en-US" altLang="zh-CN" sz="1620" b="1" dirty="0">
                <a:solidFill>
                  <a:schemeClr val="bg1"/>
                </a:solidFill>
                <a:latin typeface="微软雅黑" panose="020B0503020204020204" pitchFamily="34" charset="-122"/>
              </a:rPr>
              <a:t>5. </a:t>
            </a:r>
            <a:r>
              <a:rPr lang="zh-CN" altLang="en-US" sz="1620" b="1" dirty="0">
                <a:solidFill>
                  <a:schemeClr val="bg1"/>
                </a:solidFill>
                <a:latin typeface="微软雅黑" panose="020B0503020204020204" pitchFamily="34" charset="-122"/>
              </a:rPr>
              <a:t>关于绿色建造水平</a:t>
            </a:r>
          </a:p>
        </p:txBody>
      </p:sp>
    </p:spTree>
    <p:extLst>
      <p:ext uri="{BB962C8B-B14F-4D97-AF65-F5344CB8AC3E}">
        <p14:creationId xmlns:p14="http://schemas.microsoft.com/office/powerpoint/2010/main" val="1399008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a:extLst>
              <a:ext uri="{FF2B5EF4-FFF2-40B4-BE49-F238E27FC236}">
                <a16:creationId xmlns:a16="http://schemas.microsoft.com/office/drawing/2014/main" id="{CABACF6B-69E3-4A57-B705-49484937EF96}"/>
              </a:ext>
            </a:extLst>
          </p:cNvPr>
          <p:cNvGraphicFramePr/>
          <p:nvPr>
            <p:extLst>
              <p:ext uri="{D42A27DB-BD31-4B8C-83A1-F6EECF244321}">
                <p14:modId xmlns:p14="http://schemas.microsoft.com/office/powerpoint/2010/main" val="3098630406"/>
              </p:ext>
            </p:extLst>
          </p:nvPr>
        </p:nvGraphicFramePr>
        <p:xfrm>
          <a:off x="101600" y="845820"/>
          <a:ext cx="8999855" cy="4467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图片 8"/>
          <p:cNvPicPr>
            <a:picLocks noChangeAspect="1"/>
          </p:cNvPicPr>
          <p:nvPr/>
        </p:nvPicPr>
        <p:blipFill>
          <a:blip r:embed="rId8"/>
          <a:stretch>
            <a:fillRect/>
          </a:stretch>
        </p:blipFill>
        <p:spPr>
          <a:xfrm>
            <a:off x="-15240" y="8890"/>
            <a:ext cx="9156065" cy="83693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龙腾四海">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themeOverride>
</file>

<file path=docProps/app.xml><?xml version="1.0" encoding="utf-8"?>
<Properties xmlns="http://schemas.openxmlformats.org/officeDocument/2006/extended-properties" xmlns:vt="http://schemas.openxmlformats.org/officeDocument/2006/docPropsVTypes">
  <Template>Waveform</Template>
  <TotalTime>784</TotalTime>
  <Words>3186</Words>
  <Application>Microsoft Office PowerPoint</Application>
  <PresentationFormat>全屏显示(16:9)</PresentationFormat>
  <Paragraphs>239</Paragraphs>
  <Slides>56</Slides>
  <Notes>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56</vt:i4>
      </vt:variant>
    </vt:vector>
  </HeadingPairs>
  <TitlesOfParts>
    <vt:vector size="69" baseType="lpstr">
      <vt:lpstr>黑体</vt:lpstr>
      <vt:lpstr>华文仿宋</vt:lpstr>
      <vt:lpstr>华文楷体</vt:lpstr>
      <vt:lpstr>宋体</vt:lpstr>
      <vt:lpstr>微软雅黑</vt:lpstr>
      <vt:lpstr>Arial</vt:lpstr>
      <vt:lpstr>Calibri</vt:lpstr>
      <vt:lpstr>Cambria</vt:lpstr>
      <vt:lpstr>Maiandra GD</vt:lpstr>
      <vt:lpstr>Wingdings</vt:lpstr>
      <vt:lpstr>Wingdings 2</vt:lpstr>
      <vt:lpstr>仿宋_GB2312</vt:lpstr>
      <vt:lpstr>龙腾四海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结语（提示）： 1.落实国家“生态文明建设、绿色发展”要求。《国家优质工程评选办法（2019年修订版）》第六条：践行绿色建造理念，节能环保主要经济技术指标达到同期国内先进水平。 2.绿色建造水平评价范围与国家优质工程评选范围一致：工业建设工程、交通工程、水利工程、通信工程、市政园林工程、建筑工程。 3.设计水平评价是结果评价（投入使用一年以上）。 4.绿色施工水平评价是过程评价（工程开工申报、阶段评价）。 5.绿色施工的规划要全面、目标要量化，实施要到位、自查要认真，验收要严格。 </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dell</dc:creator>
  <cp:lastModifiedBy>HP</cp:lastModifiedBy>
  <cp:revision>260</cp:revision>
  <dcterms:created xsi:type="dcterms:W3CDTF">2015-09-02T07:04:19Z</dcterms:created>
  <dcterms:modified xsi:type="dcterms:W3CDTF">2019-06-10T05:23:17Z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